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5" r:id="rId2"/>
    <p:sldId id="273" r:id="rId3"/>
    <p:sldId id="274" r:id="rId4"/>
    <p:sldId id="3979" r:id="rId5"/>
    <p:sldId id="4073" r:id="rId6"/>
    <p:sldId id="3980" r:id="rId7"/>
    <p:sldId id="4074" r:id="rId8"/>
    <p:sldId id="4075" r:id="rId9"/>
    <p:sldId id="4048" r:id="rId10"/>
    <p:sldId id="392" r:id="rId11"/>
    <p:sldId id="396" r:id="rId12"/>
    <p:sldId id="4051" r:id="rId13"/>
    <p:sldId id="4053" r:id="rId14"/>
    <p:sldId id="4055" r:id="rId15"/>
    <p:sldId id="4054" r:id="rId16"/>
    <p:sldId id="3995" r:id="rId17"/>
    <p:sldId id="4057" r:id="rId18"/>
    <p:sldId id="4046" r:id="rId19"/>
    <p:sldId id="4017" r:id="rId20"/>
    <p:sldId id="4058" r:id="rId21"/>
    <p:sldId id="4059" r:id="rId22"/>
    <p:sldId id="4076" r:id="rId23"/>
    <p:sldId id="4060" r:id="rId24"/>
    <p:sldId id="4061" r:id="rId25"/>
    <p:sldId id="4062" r:id="rId26"/>
    <p:sldId id="4063" r:id="rId27"/>
    <p:sldId id="4064" r:id="rId28"/>
    <p:sldId id="4065" r:id="rId29"/>
    <p:sldId id="4066" r:id="rId30"/>
    <p:sldId id="4067" r:id="rId31"/>
    <p:sldId id="4068" r:id="rId32"/>
    <p:sldId id="4049" r:id="rId33"/>
    <p:sldId id="4018" r:id="rId34"/>
    <p:sldId id="4070" r:id="rId35"/>
    <p:sldId id="4030" r:id="rId36"/>
    <p:sldId id="4071" r:id="rId37"/>
    <p:sldId id="4072" r:id="rId38"/>
    <p:sldId id="4045" r:id="rId39"/>
    <p:sldId id="4050" r:id="rId40"/>
    <p:sldId id="35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3F40"/>
    <a:srgbClr val="D97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E2092-FA63-4DAF-9236-52C70CD0E41C}" type="datetimeFigureOut">
              <a:rPr lang="zh-CN" altLang="en-US" smtClean="0"/>
              <a:t>2023/5/18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5A650-6818-4D1E-B606-612EC0CAA802}" type="slidenum">
              <a:rPr lang="zh-CN" altLang="en-US" smtClean="0"/>
              <a:t>‹#›</a:t>
            </a:fld>
            <a:endParaRPr lang="zh-CN" altLang="en-US"/>
          </a:p>
        </p:txBody>
      </p:sp>
    </p:spTree>
    <p:extLst>
      <p:ext uri="{BB962C8B-B14F-4D97-AF65-F5344CB8AC3E}">
        <p14:creationId xmlns:p14="http://schemas.microsoft.com/office/powerpoint/2010/main" val="221004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a:t>
            </a:fld>
            <a:endParaRPr lang="zh-CN" altLang="en-US"/>
          </a:p>
        </p:txBody>
      </p:sp>
    </p:spTree>
    <p:extLst>
      <p:ext uri="{BB962C8B-B14F-4D97-AF65-F5344CB8AC3E}">
        <p14:creationId xmlns:p14="http://schemas.microsoft.com/office/powerpoint/2010/main" val="1283623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10</a:t>
            </a:fld>
            <a:endParaRPr lang="zh-CN" altLang="en-US"/>
          </a:p>
        </p:txBody>
      </p:sp>
    </p:spTree>
    <p:extLst>
      <p:ext uri="{BB962C8B-B14F-4D97-AF65-F5344CB8AC3E}">
        <p14:creationId xmlns:p14="http://schemas.microsoft.com/office/powerpoint/2010/main" val="3052343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11</a:t>
            </a:fld>
            <a:endParaRPr lang="zh-CN" altLang="en-US"/>
          </a:p>
        </p:txBody>
      </p:sp>
    </p:spTree>
    <p:extLst>
      <p:ext uri="{BB962C8B-B14F-4D97-AF65-F5344CB8AC3E}">
        <p14:creationId xmlns:p14="http://schemas.microsoft.com/office/powerpoint/2010/main" val="222489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12</a:t>
            </a:fld>
            <a:endParaRPr lang="zh-CN" altLang="en-US"/>
          </a:p>
        </p:txBody>
      </p:sp>
    </p:spTree>
    <p:extLst>
      <p:ext uri="{BB962C8B-B14F-4D97-AF65-F5344CB8AC3E}">
        <p14:creationId xmlns:p14="http://schemas.microsoft.com/office/powerpoint/2010/main" val="171242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13</a:t>
            </a:fld>
            <a:endParaRPr lang="zh-CN" altLang="en-US"/>
          </a:p>
        </p:txBody>
      </p:sp>
    </p:spTree>
    <p:extLst>
      <p:ext uri="{BB962C8B-B14F-4D97-AF65-F5344CB8AC3E}">
        <p14:creationId xmlns:p14="http://schemas.microsoft.com/office/powerpoint/2010/main" val="316996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pPr/>
              <a:t>14</a:t>
            </a:fld>
            <a:endParaRPr lang="zh-CN" altLang="en-US"/>
          </a:p>
        </p:txBody>
      </p:sp>
    </p:spTree>
    <p:extLst>
      <p:ext uri="{BB962C8B-B14F-4D97-AF65-F5344CB8AC3E}">
        <p14:creationId xmlns:p14="http://schemas.microsoft.com/office/powerpoint/2010/main" val="934561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15</a:t>
            </a:fld>
            <a:endParaRPr lang="zh-CN" altLang="en-US"/>
          </a:p>
        </p:txBody>
      </p:sp>
    </p:spTree>
    <p:extLst>
      <p:ext uri="{BB962C8B-B14F-4D97-AF65-F5344CB8AC3E}">
        <p14:creationId xmlns:p14="http://schemas.microsoft.com/office/powerpoint/2010/main" val="3995671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16</a:t>
            </a:fld>
            <a:endParaRPr lang="zh-CN" altLang="en-US"/>
          </a:p>
        </p:txBody>
      </p:sp>
    </p:spTree>
    <p:extLst>
      <p:ext uri="{BB962C8B-B14F-4D97-AF65-F5344CB8AC3E}">
        <p14:creationId xmlns:p14="http://schemas.microsoft.com/office/powerpoint/2010/main" val="42068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17</a:t>
            </a:fld>
            <a:endParaRPr lang="zh-CN" altLang="en-US"/>
          </a:p>
        </p:txBody>
      </p:sp>
    </p:spTree>
    <p:extLst>
      <p:ext uri="{BB962C8B-B14F-4D97-AF65-F5344CB8AC3E}">
        <p14:creationId xmlns:p14="http://schemas.microsoft.com/office/powerpoint/2010/main" val="322651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18</a:t>
            </a:fld>
            <a:endParaRPr lang="zh-CN" altLang="en-US"/>
          </a:p>
        </p:txBody>
      </p:sp>
    </p:spTree>
    <p:extLst>
      <p:ext uri="{BB962C8B-B14F-4D97-AF65-F5344CB8AC3E}">
        <p14:creationId xmlns:p14="http://schemas.microsoft.com/office/powerpoint/2010/main" val="351844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20</a:t>
            </a:fld>
            <a:endParaRPr lang="zh-CN" altLang="en-US"/>
          </a:p>
        </p:txBody>
      </p:sp>
    </p:spTree>
    <p:extLst>
      <p:ext uri="{BB962C8B-B14F-4D97-AF65-F5344CB8AC3E}">
        <p14:creationId xmlns:p14="http://schemas.microsoft.com/office/powerpoint/2010/main" val="3772159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a:t>
            </a:fld>
            <a:endParaRPr lang="zh-CN" altLang="en-US"/>
          </a:p>
        </p:txBody>
      </p:sp>
    </p:spTree>
    <p:extLst>
      <p:ext uri="{BB962C8B-B14F-4D97-AF65-F5344CB8AC3E}">
        <p14:creationId xmlns:p14="http://schemas.microsoft.com/office/powerpoint/2010/main" val="3930837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21</a:t>
            </a:fld>
            <a:endParaRPr lang="zh-CN" altLang="en-US"/>
          </a:p>
        </p:txBody>
      </p:sp>
    </p:spTree>
    <p:extLst>
      <p:ext uri="{BB962C8B-B14F-4D97-AF65-F5344CB8AC3E}">
        <p14:creationId xmlns:p14="http://schemas.microsoft.com/office/powerpoint/2010/main" val="1781661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22</a:t>
            </a:fld>
            <a:endParaRPr lang="zh-CN" altLang="en-US"/>
          </a:p>
        </p:txBody>
      </p:sp>
    </p:spTree>
    <p:extLst>
      <p:ext uri="{BB962C8B-B14F-4D97-AF65-F5344CB8AC3E}">
        <p14:creationId xmlns:p14="http://schemas.microsoft.com/office/powerpoint/2010/main" val="72098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23</a:t>
            </a:fld>
            <a:endParaRPr lang="zh-CN" altLang="en-US"/>
          </a:p>
        </p:txBody>
      </p:sp>
    </p:spTree>
    <p:extLst>
      <p:ext uri="{BB962C8B-B14F-4D97-AF65-F5344CB8AC3E}">
        <p14:creationId xmlns:p14="http://schemas.microsoft.com/office/powerpoint/2010/main" val="1639029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24</a:t>
            </a:fld>
            <a:endParaRPr lang="zh-CN" altLang="en-US"/>
          </a:p>
        </p:txBody>
      </p:sp>
    </p:spTree>
    <p:extLst>
      <p:ext uri="{BB962C8B-B14F-4D97-AF65-F5344CB8AC3E}">
        <p14:creationId xmlns:p14="http://schemas.microsoft.com/office/powerpoint/2010/main" val="634638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25</a:t>
            </a:fld>
            <a:endParaRPr lang="zh-CN" altLang="en-US"/>
          </a:p>
        </p:txBody>
      </p:sp>
    </p:spTree>
    <p:extLst>
      <p:ext uri="{BB962C8B-B14F-4D97-AF65-F5344CB8AC3E}">
        <p14:creationId xmlns:p14="http://schemas.microsoft.com/office/powerpoint/2010/main" val="2832282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26</a:t>
            </a:fld>
            <a:endParaRPr lang="zh-CN" altLang="en-US"/>
          </a:p>
        </p:txBody>
      </p:sp>
    </p:spTree>
    <p:extLst>
      <p:ext uri="{BB962C8B-B14F-4D97-AF65-F5344CB8AC3E}">
        <p14:creationId xmlns:p14="http://schemas.microsoft.com/office/powerpoint/2010/main" val="626628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27</a:t>
            </a:fld>
            <a:endParaRPr lang="zh-CN" altLang="en-US"/>
          </a:p>
        </p:txBody>
      </p:sp>
    </p:spTree>
    <p:extLst>
      <p:ext uri="{BB962C8B-B14F-4D97-AF65-F5344CB8AC3E}">
        <p14:creationId xmlns:p14="http://schemas.microsoft.com/office/powerpoint/2010/main" val="3122422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28</a:t>
            </a:fld>
            <a:endParaRPr lang="zh-CN" altLang="en-US"/>
          </a:p>
        </p:txBody>
      </p:sp>
    </p:spTree>
    <p:extLst>
      <p:ext uri="{BB962C8B-B14F-4D97-AF65-F5344CB8AC3E}">
        <p14:creationId xmlns:p14="http://schemas.microsoft.com/office/powerpoint/2010/main" val="271889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29</a:t>
            </a:fld>
            <a:endParaRPr lang="zh-CN" altLang="en-US"/>
          </a:p>
        </p:txBody>
      </p:sp>
    </p:spTree>
    <p:extLst>
      <p:ext uri="{BB962C8B-B14F-4D97-AF65-F5344CB8AC3E}">
        <p14:creationId xmlns:p14="http://schemas.microsoft.com/office/powerpoint/2010/main" val="4288151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30</a:t>
            </a:fld>
            <a:endParaRPr lang="zh-CN" altLang="en-US"/>
          </a:p>
        </p:txBody>
      </p:sp>
    </p:spTree>
    <p:extLst>
      <p:ext uri="{BB962C8B-B14F-4D97-AF65-F5344CB8AC3E}">
        <p14:creationId xmlns:p14="http://schemas.microsoft.com/office/powerpoint/2010/main" val="206428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a:t>
            </a:fld>
            <a:endParaRPr lang="zh-CN" altLang="en-US"/>
          </a:p>
        </p:txBody>
      </p:sp>
    </p:spTree>
    <p:extLst>
      <p:ext uri="{BB962C8B-B14F-4D97-AF65-F5344CB8AC3E}">
        <p14:creationId xmlns:p14="http://schemas.microsoft.com/office/powerpoint/2010/main" val="222443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500A4-2FC7-4E71-869B-4B1AFD5F3A8F}" type="slidenum">
              <a:rPr lang="zh-CN" altLang="en-US" smtClean="0"/>
              <a:t>31</a:t>
            </a:fld>
            <a:endParaRPr lang="zh-CN" altLang="en-US"/>
          </a:p>
        </p:txBody>
      </p:sp>
    </p:spTree>
    <p:extLst>
      <p:ext uri="{BB962C8B-B14F-4D97-AF65-F5344CB8AC3E}">
        <p14:creationId xmlns:p14="http://schemas.microsoft.com/office/powerpoint/2010/main" val="366222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32</a:t>
            </a:fld>
            <a:endParaRPr lang="zh-CN" altLang="en-US"/>
          </a:p>
        </p:txBody>
      </p:sp>
    </p:spTree>
    <p:extLst>
      <p:ext uri="{BB962C8B-B14F-4D97-AF65-F5344CB8AC3E}">
        <p14:creationId xmlns:p14="http://schemas.microsoft.com/office/powerpoint/2010/main" val="2014871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pPr/>
              <a:t>33</a:t>
            </a:fld>
            <a:endParaRPr lang="zh-CN" altLang="en-US"/>
          </a:p>
        </p:txBody>
      </p:sp>
    </p:spTree>
    <p:extLst>
      <p:ext uri="{BB962C8B-B14F-4D97-AF65-F5344CB8AC3E}">
        <p14:creationId xmlns:p14="http://schemas.microsoft.com/office/powerpoint/2010/main" val="1043254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59BB06-7EE2-456A-B3F0-372892F1843D}" type="slidenum">
              <a:rPr lang="zh-CN" altLang="en-US" smtClean="0"/>
              <a:pPr/>
              <a:t>34</a:t>
            </a:fld>
            <a:endParaRPr lang="zh-CN" altLang="en-US"/>
          </a:p>
        </p:txBody>
      </p:sp>
    </p:spTree>
    <p:extLst>
      <p:ext uri="{BB962C8B-B14F-4D97-AF65-F5344CB8AC3E}">
        <p14:creationId xmlns:p14="http://schemas.microsoft.com/office/powerpoint/2010/main" val="403943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52AE4-0D6D-4FF0-AB22-CCA015DE80C5}" type="slidenum">
              <a:rPr lang="zh-CN" altLang="en-US" smtClean="0"/>
              <a:t>35</a:t>
            </a:fld>
            <a:endParaRPr lang="zh-CN" altLang="en-US"/>
          </a:p>
        </p:txBody>
      </p:sp>
    </p:spTree>
    <p:extLst>
      <p:ext uri="{BB962C8B-B14F-4D97-AF65-F5344CB8AC3E}">
        <p14:creationId xmlns:p14="http://schemas.microsoft.com/office/powerpoint/2010/main" val="3215400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52AE4-0D6D-4FF0-AB22-CCA015DE80C5}" type="slidenum">
              <a:rPr lang="zh-CN" altLang="en-US" smtClean="0"/>
              <a:t>36</a:t>
            </a:fld>
            <a:endParaRPr lang="zh-CN" altLang="en-US"/>
          </a:p>
        </p:txBody>
      </p:sp>
    </p:spTree>
    <p:extLst>
      <p:ext uri="{BB962C8B-B14F-4D97-AF65-F5344CB8AC3E}">
        <p14:creationId xmlns:p14="http://schemas.microsoft.com/office/powerpoint/2010/main" val="2800431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52AE4-0D6D-4FF0-AB22-CCA015DE80C5}" type="slidenum">
              <a:rPr lang="zh-CN" altLang="en-US" smtClean="0"/>
              <a:t>37</a:t>
            </a:fld>
            <a:endParaRPr lang="zh-CN" altLang="en-US"/>
          </a:p>
        </p:txBody>
      </p:sp>
    </p:spTree>
    <p:extLst>
      <p:ext uri="{BB962C8B-B14F-4D97-AF65-F5344CB8AC3E}">
        <p14:creationId xmlns:p14="http://schemas.microsoft.com/office/powerpoint/2010/main" val="3222721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38</a:t>
            </a:fld>
            <a:endParaRPr lang="zh-CN" altLang="en-US"/>
          </a:p>
        </p:txBody>
      </p:sp>
    </p:spTree>
    <p:extLst>
      <p:ext uri="{BB962C8B-B14F-4D97-AF65-F5344CB8AC3E}">
        <p14:creationId xmlns:p14="http://schemas.microsoft.com/office/powerpoint/2010/main" val="282441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39</a:t>
            </a:fld>
            <a:endParaRPr lang="zh-CN" altLang="en-US"/>
          </a:p>
        </p:txBody>
      </p:sp>
    </p:spTree>
    <p:extLst>
      <p:ext uri="{BB962C8B-B14F-4D97-AF65-F5344CB8AC3E}">
        <p14:creationId xmlns:p14="http://schemas.microsoft.com/office/powerpoint/2010/main" val="3983733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40</a:t>
            </a:fld>
            <a:endParaRPr lang="zh-CN" altLang="en-US"/>
          </a:p>
        </p:txBody>
      </p:sp>
    </p:spTree>
    <p:extLst>
      <p:ext uri="{BB962C8B-B14F-4D97-AF65-F5344CB8AC3E}">
        <p14:creationId xmlns:p14="http://schemas.microsoft.com/office/powerpoint/2010/main" val="143734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4</a:t>
            </a:fld>
            <a:endParaRPr lang="zh-CN" altLang="en-US"/>
          </a:p>
        </p:txBody>
      </p:sp>
    </p:spTree>
    <p:extLst>
      <p:ext uri="{BB962C8B-B14F-4D97-AF65-F5344CB8AC3E}">
        <p14:creationId xmlns:p14="http://schemas.microsoft.com/office/powerpoint/2010/main" val="390436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5</a:t>
            </a:fld>
            <a:endParaRPr lang="zh-CN" altLang="en-US"/>
          </a:p>
        </p:txBody>
      </p:sp>
    </p:spTree>
    <p:extLst>
      <p:ext uri="{BB962C8B-B14F-4D97-AF65-F5344CB8AC3E}">
        <p14:creationId xmlns:p14="http://schemas.microsoft.com/office/powerpoint/2010/main" val="289959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6</a:t>
            </a:fld>
            <a:endParaRPr lang="zh-CN" altLang="en-US"/>
          </a:p>
        </p:txBody>
      </p:sp>
    </p:spTree>
    <p:extLst>
      <p:ext uri="{BB962C8B-B14F-4D97-AF65-F5344CB8AC3E}">
        <p14:creationId xmlns:p14="http://schemas.microsoft.com/office/powerpoint/2010/main" val="375601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7</a:t>
            </a:fld>
            <a:endParaRPr lang="zh-CN" altLang="en-US"/>
          </a:p>
        </p:txBody>
      </p:sp>
    </p:spTree>
    <p:extLst>
      <p:ext uri="{BB962C8B-B14F-4D97-AF65-F5344CB8AC3E}">
        <p14:creationId xmlns:p14="http://schemas.microsoft.com/office/powerpoint/2010/main" val="142427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F2E32F-AD1E-4090-BB59-0F94748BE70A}" type="slidenum">
              <a:rPr lang="zh-CN" altLang="en-US" smtClean="0"/>
              <a:t>8</a:t>
            </a:fld>
            <a:endParaRPr lang="zh-CN" altLang="en-US"/>
          </a:p>
        </p:txBody>
      </p:sp>
    </p:spTree>
    <p:extLst>
      <p:ext uri="{BB962C8B-B14F-4D97-AF65-F5344CB8AC3E}">
        <p14:creationId xmlns:p14="http://schemas.microsoft.com/office/powerpoint/2010/main" val="1842592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9</a:t>
            </a:fld>
            <a:endParaRPr lang="zh-CN" altLang="en-US"/>
          </a:p>
        </p:txBody>
      </p:sp>
    </p:spTree>
    <p:extLst>
      <p:ext uri="{BB962C8B-B14F-4D97-AF65-F5344CB8AC3E}">
        <p14:creationId xmlns:p14="http://schemas.microsoft.com/office/powerpoint/2010/main" val="1185444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DD873-2223-4C62-84AA-5FC6B09610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69CB18-370F-4CA7-96D2-524914F4A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F62EDC-B4A8-4531-B634-F91D36FBDF99}"/>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C3083C0A-9BCE-494B-BEC1-DCE8CEEC58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915525-2265-4836-9790-FC773C98FBBD}"/>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1735860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21EBF-6F78-4EB7-B353-F4C2C8FA7C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4DD8B3-4F81-4581-801F-B7B5B62D49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552CB0-FC57-4356-85F1-B81761A4B9C9}"/>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01761A1E-3F1C-42D5-AB1D-7C13775597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9B29F8-B5B7-4181-8789-1A6F361870E9}"/>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1181060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B2160BE-DE48-41AB-A24B-D78D66DA7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6B8EA0-B2DC-4246-9314-0E9B1EF2EDC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2A673C-1023-48ED-9B9A-9C19E5367654}"/>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38D9ED38-9968-4347-BDE0-7DD1BA311E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420086-EFE0-439C-B868-CAB55F50EA21}"/>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051801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12192000" cy="685800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8100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b="20000"/>
            <a:stretch>
              <a:fillRect/>
            </a:stretch>
          </p:blipFill>
          <p:spPr>
            <a:xfrm flipV="1">
              <a:off x="0" y="3810000"/>
              <a:ext cx="12192000" cy="3048000"/>
            </a:xfrm>
            <a:custGeom>
              <a:avLst/>
              <a:gdLst>
                <a:gd name="connsiteX0" fmla="*/ 0 w 12192000"/>
                <a:gd name="connsiteY0" fmla="*/ 0 h 3048000"/>
                <a:gd name="connsiteX1" fmla="*/ 12192000 w 12192000"/>
                <a:gd name="connsiteY1" fmla="*/ 0 h 3048000"/>
                <a:gd name="connsiteX2" fmla="*/ 12192000 w 12192000"/>
                <a:gd name="connsiteY2" fmla="*/ 3048000 h 3048000"/>
                <a:gd name="connsiteX3" fmla="*/ 0 w 12192000"/>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12192000" h="3048000">
                  <a:moveTo>
                    <a:pt x="0" y="0"/>
                  </a:moveTo>
                  <a:lnTo>
                    <a:pt x="12192000" y="0"/>
                  </a:lnTo>
                  <a:lnTo>
                    <a:pt x="12192000" y="3048000"/>
                  </a:lnTo>
                  <a:lnTo>
                    <a:pt x="0" y="3048000"/>
                  </a:lnTo>
                  <a:close/>
                </a:path>
              </a:pathLst>
            </a:custGeom>
          </p:spPr>
        </p:pic>
      </p:grpSp>
    </p:spTree>
    <p:extLst>
      <p:ext uri="{BB962C8B-B14F-4D97-AF65-F5344CB8AC3E}">
        <p14:creationId xmlns:p14="http://schemas.microsoft.com/office/powerpoint/2010/main" val="2343518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221" y="-1159844"/>
            <a:ext cx="12380495" cy="11555129"/>
          </a:xfrm>
          <a:prstGeom prst="rect">
            <a:avLst/>
          </a:prstGeom>
        </p:spPr>
      </p:pic>
    </p:spTree>
    <p:extLst>
      <p:ext uri="{BB962C8B-B14F-4D97-AF65-F5344CB8AC3E}">
        <p14:creationId xmlns:p14="http://schemas.microsoft.com/office/powerpoint/2010/main" val="614782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3689B-E1E3-41AC-9012-B131809934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D5816D-9345-43D0-A7BD-2569E41AFA5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3E8032-5C60-421D-AA78-6A6FF07787A2}"/>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BD57ADA5-64B1-41AA-AE13-4F8E2FE0A0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8CD5A9-5798-4851-BAA8-2266539BBED6}"/>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283525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E10E1-392F-4B77-BFC5-D8A6A3011BF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5E6398-EFD3-4B85-BE1C-5537329B63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C5904F9-349D-4477-824D-0B1F3391480B}"/>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323C2BFC-D425-44CB-B5DD-893867A15C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5A1B46-FFB1-4138-B132-1B78298E3F28}"/>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664840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DA855-63A0-4481-9180-C858A58465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C72E55-864D-41EA-9028-7FBDFF3721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2E347AF-690A-4768-9754-EF3B29755F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D8B49A-98C7-48DE-BA4E-194E241CD15E}"/>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6" name="页脚占位符 5">
            <a:extLst>
              <a:ext uri="{FF2B5EF4-FFF2-40B4-BE49-F238E27FC236}">
                <a16:creationId xmlns:a16="http://schemas.microsoft.com/office/drawing/2014/main" id="{F1974A68-C874-48BE-B4CD-8CCEEC5976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943CFE-403E-41EC-876C-D33AE88C5491}"/>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2716474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3685B-819F-4A17-B990-1032573FC6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79AF14C-3B64-4371-AC96-0667BD932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DDEE9F1-9F64-4358-A49D-8010AADD1D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C453257-10A2-4446-BDE3-FC62C7BF0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A5F0270-D863-4AD0-8CFF-E693E6D6159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DE53157-A274-4BA1-81CD-F2500738BF35}"/>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8" name="页脚占位符 7">
            <a:extLst>
              <a:ext uri="{FF2B5EF4-FFF2-40B4-BE49-F238E27FC236}">
                <a16:creationId xmlns:a16="http://schemas.microsoft.com/office/drawing/2014/main" id="{0A829D70-466B-42FC-B6EB-6E663A4D7A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7B1AF9-C7AA-49CA-A01D-A323431EF092}"/>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2608608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96EC9-07A6-4D7D-BF95-3165ED88DC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0C7F597-7914-45ED-987A-D783DB31787C}"/>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4" name="页脚占位符 3">
            <a:extLst>
              <a:ext uri="{FF2B5EF4-FFF2-40B4-BE49-F238E27FC236}">
                <a16:creationId xmlns:a16="http://schemas.microsoft.com/office/drawing/2014/main" id="{10B1087A-455B-4644-85A6-D1400E7E97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516001-CC55-4BBC-882A-4A6E535505C3}"/>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295619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219A2A-567D-4AC6-B94F-54308BB48829}"/>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3" name="页脚占位符 2">
            <a:extLst>
              <a:ext uri="{FF2B5EF4-FFF2-40B4-BE49-F238E27FC236}">
                <a16:creationId xmlns:a16="http://schemas.microsoft.com/office/drawing/2014/main" id="{55C9076C-7761-4AEB-972A-108BCEBFA6A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1E38177-E1C8-48B5-BB24-97A270C65FAD}"/>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23194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B7285-27C2-4B67-B81F-3C095F5CA2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909400-DCCD-48C4-B588-0BB34AAB6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A5A945-05DF-474A-BE66-7D4E4AC89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48600F-B201-49F0-9A13-7020841A5145}"/>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6" name="页脚占位符 5">
            <a:extLst>
              <a:ext uri="{FF2B5EF4-FFF2-40B4-BE49-F238E27FC236}">
                <a16:creationId xmlns:a16="http://schemas.microsoft.com/office/drawing/2014/main" id="{71CDA827-4A9F-4F9A-A42C-50A8FF95B7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B66AE3-1D6E-4BAF-A1E0-7B40B0E28C9D}"/>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657556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E36CF-797E-4566-8366-E66C89488B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9A0F89-6581-4CE2-83A5-6CE26B727B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86E7B6-6BF7-486D-9810-488353BC4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802CF3-6861-4462-B500-37A6797C473A}"/>
              </a:ext>
            </a:extLst>
          </p:cNvPr>
          <p:cNvSpPr>
            <a:spLocks noGrp="1"/>
          </p:cNvSpPr>
          <p:nvPr>
            <p:ph type="dt" sz="half" idx="10"/>
          </p:nvPr>
        </p:nvSpPr>
        <p:spPr/>
        <p:txBody>
          <a:bodyPr/>
          <a:lstStyle/>
          <a:p>
            <a:fld id="{059EE874-6A20-4923-ADF2-58E091400E64}" type="datetimeFigureOut">
              <a:rPr lang="zh-CN" altLang="en-US" smtClean="0"/>
              <a:t>2023/5/18</a:t>
            </a:fld>
            <a:endParaRPr lang="zh-CN" altLang="en-US"/>
          </a:p>
        </p:txBody>
      </p:sp>
      <p:sp>
        <p:nvSpPr>
          <p:cNvPr id="6" name="页脚占位符 5">
            <a:extLst>
              <a:ext uri="{FF2B5EF4-FFF2-40B4-BE49-F238E27FC236}">
                <a16:creationId xmlns:a16="http://schemas.microsoft.com/office/drawing/2014/main" id="{7B7C4737-FB3A-4407-9507-D26FC8555F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15461B-80B0-494E-9E32-5E483A0BDCF9}"/>
              </a:ext>
            </a:extLst>
          </p:cNvPr>
          <p:cNvSpPr>
            <a:spLocks noGrp="1"/>
          </p:cNvSpPr>
          <p:nvPr>
            <p:ph type="sldNum" sz="quarter" idx="12"/>
          </p:nvPr>
        </p:nvSpPr>
        <p:spPr/>
        <p:txBody>
          <a:body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3795155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FA8CE9-CC1C-4A06-A964-D63A513AD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2FBE5-5278-44A7-982A-330E2CE28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D413C4-2AA0-4855-A4D7-159E9E1439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EE874-6A20-4923-ADF2-58E091400E64}" type="datetimeFigureOut">
              <a:rPr lang="zh-CN" altLang="en-US" smtClean="0"/>
              <a:t>2023/5/18</a:t>
            </a:fld>
            <a:endParaRPr lang="zh-CN" altLang="en-US"/>
          </a:p>
        </p:txBody>
      </p:sp>
      <p:sp>
        <p:nvSpPr>
          <p:cNvPr id="5" name="页脚占位符 4">
            <a:extLst>
              <a:ext uri="{FF2B5EF4-FFF2-40B4-BE49-F238E27FC236}">
                <a16:creationId xmlns:a16="http://schemas.microsoft.com/office/drawing/2014/main" id="{1AB41E51-9860-4FB4-AB57-94F369DD9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6A5A47-9369-4F3E-A236-65A2594D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14B14-9BC0-40AA-A8A5-F2C82E5988F9}" type="slidenum">
              <a:rPr lang="zh-CN" altLang="en-US" smtClean="0"/>
              <a:t>‹#›</a:t>
            </a:fld>
            <a:endParaRPr lang="zh-CN" altLang="en-US"/>
          </a:p>
        </p:txBody>
      </p:sp>
    </p:spTree>
    <p:extLst>
      <p:ext uri="{BB962C8B-B14F-4D97-AF65-F5344CB8AC3E}">
        <p14:creationId xmlns:p14="http://schemas.microsoft.com/office/powerpoint/2010/main" val="277960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11" Type="http://schemas.openxmlformats.org/officeDocument/2006/relationships/image" Target="../media/image6.png"/><Relationship Id="rId5" Type="http://schemas.openxmlformats.org/officeDocument/2006/relationships/audio" Target="../media/media1.mp3"/><Relationship Id="rId10" Type="http://schemas.openxmlformats.org/officeDocument/2006/relationships/image" Target="../media/image5.png"/><Relationship Id="rId4" Type="http://schemas.microsoft.com/office/2007/relationships/media" Target="../media/media1.mp3"/><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8.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0" Type="http://schemas.openxmlformats.org/officeDocument/2006/relationships/slideLayout" Target="../slideLayouts/slideLayout1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6.xml"/><Relationship Id="rId5" Type="http://schemas.openxmlformats.org/officeDocument/2006/relationships/image" Target="../media/image5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1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0.xml"/><Relationship Id="rId7"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39.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5.xml"/><Relationship Id="rId5" Type="http://schemas.openxmlformats.org/officeDocument/2006/relationships/image" Target="../media/image2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8">
            <a:extLst>
              <a:ext uri="{28A0092B-C50C-407E-A947-70E740481C1C}">
                <a14:useLocalDpi xmlns:a14="http://schemas.microsoft.com/office/drawing/2010/main" val="0"/>
              </a:ext>
            </a:extLst>
          </a:blip>
          <a:srcRect t="58735"/>
          <a:stretch/>
        </p:blipFill>
        <p:spPr>
          <a:xfrm>
            <a:off x="-58480" y="1"/>
            <a:ext cx="12695237" cy="5238750"/>
          </a:xfrm>
          <a:prstGeom prst="rect">
            <a:avLst/>
          </a:prstGeom>
        </p:spPr>
      </p:pic>
      <p:pic>
        <p:nvPicPr>
          <p:cNvPr id="3" name="PA_图片 2"/>
          <p:cNvPicPr>
            <a:picLocks noChangeAspect="1"/>
          </p:cNvPicPr>
          <p:nvPr>
            <p:custDataLst>
              <p:tags r:id="rId2"/>
            </p:custDataLst>
          </p:nvPr>
        </p:nvPicPr>
        <p:blipFill rotWithShape="1">
          <a:blip r:embed="rId9">
            <a:extLst>
              <a:ext uri="{28A0092B-C50C-407E-A947-70E740481C1C}">
                <a14:useLocalDpi xmlns:a14="http://schemas.microsoft.com/office/drawing/2010/main" val="0"/>
              </a:ext>
            </a:extLst>
          </a:blip>
          <a:srcRect t="43087" b="17725"/>
          <a:stretch/>
        </p:blipFill>
        <p:spPr>
          <a:xfrm>
            <a:off x="-248980" y="1905000"/>
            <a:ext cx="12669579" cy="4965058"/>
          </a:xfrm>
          <a:prstGeom prst="rect">
            <a:avLst/>
          </a:prstGeom>
        </p:spPr>
      </p:pic>
      <p:pic>
        <p:nvPicPr>
          <p:cNvPr id="11" name="PA_图片 10"/>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t="53297"/>
          <a:stretch/>
        </p:blipFill>
        <p:spPr>
          <a:xfrm>
            <a:off x="676639" y="0"/>
            <a:ext cx="3467101" cy="1619249"/>
          </a:xfrm>
          <a:prstGeom prst="rect">
            <a:avLst/>
          </a:prstGeom>
        </p:spPr>
      </p:pic>
      <p:grpSp>
        <p:nvGrpSpPr>
          <p:cNvPr id="13" name="组合 12">
            <a:extLst>
              <a:ext uri="{FF2B5EF4-FFF2-40B4-BE49-F238E27FC236}">
                <a16:creationId xmlns:a16="http://schemas.microsoft.com/office/drawing/2014/main" id="{855A6B9D-DBB3-470B-BA3C-EE2AC7DFF06E}"/>
              </a:ext>
            </a:extLst>
          </p:cNvPr>
          <p:cNvGrpSpPr/>
          <p:nvPr/>
        </p:nvGrpSpPr>
        <p:grpSpPr>
          <a:xfrm>
            <a:off x="7292547" y="475903"/>
            <a:ext cx="3855641" cy="5772496"/>
            <a:chOff x="2944552" y="665762"/>
            <a:chExt cx="2953883" cy="5516949"/>
          </a:xfrm>
        </p:grpSpPr>
        <p:sp>
          <p:nvSpPr>
            <p:cNvPr id="14" name="矩形 13">
              <a:extLst>
                <a:ext uri="{FF2B5EF4-FFF2-40B4-BE49-F238E27FC236}">
                  <a16:creationId xmlns:a16="http://schemas.microsoft.com/office/drawing/2014/main" id="{70401BC0-CF78-4806-9133-BE6A1ACE6290}"/>
                </a:ext>
              </a:extLst>
            </p:cNvPr>
            <p:cNvSpPr/>
            <p:nvPr/>
          </p:nvSpPr>
          <p:spPr>
            <a:xfrm>
              <a:off x="2944552" y="665762"/>
              <a:ext cx="2953883" cy="551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8000" b="1" dirty="0">
                <a:solidFill>
                  <a:srgbClr val="27466A"/>
                </a:solidFill>
                <a:latin typeface="字体视界-NEW魏碑体" panose="02010601030101010101" pitchFamily="2" charset="-122"/>
                <a:ea typeface="字体视界-NEW魏碑体" panose="02010601030101010101" pitchFamily="2" charset="-122"/>
                <a:sym typeface="iekie pocangqiong" panose="02000503000000000000" pitchFamily="2" charset="-122"/>
              </a:endParaRPr>
            </a:p>
          </p:txBody>
        </p:sp>
        <p:sp>
          <p:nvSpPr>
            <p:cNvPr id="15" name="矩形 14">
              <a:extLst>
                <a:ext uri="{FF2B5EF4-FFF2-40B4-BE49-F238E27FC236}">
                  <a16:creationId xmlns:a16="http://schemas.microsoft.com/office/drawing/2014/main" id="{6C03BE33-8300-446C-AB86-6DBA6CECF938}"/>
                </a:ext>
              </a:extLst>
            </p:cNvPr>
            <p:cNvSpPr/>
            <p:nvPr/>
          </p:nvSpPr>
          <p:spPr>
            <a:xfrm>
              <a:off x="3163628" y="941415"/>
              <a:ext cx="2524390" cy="4975170"/>
            </a:xfrm>
            <a:prstGeom prst="rect">
              <a:avLst/>
            </a:prstGeom>
            <a:noFill/>
            <a:ln>
              <a:solidFill>
                <a:srgbClr val="483F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体视界-NEW魏碑体" panose="02010601030101010101" pitchFamily="2" charset="-122"/>
                <a:ea typeface="字体视界-NEW魏碑体" panose="02010601030101010101" pitchFamily="2" charset="-122"/>
                <a:sym typeface="iekie pocangqiong" panose="02000503000000000000" pitchFamily="2" charset="-122"/>
              </a:endParaRPr>
            </a:p>
          </p:txBody>
        </p:sp>
      </p:grpSp>
      <p:sp>
        <p:nvSpPr>
          <p:cNvPr id="16" name="文本框 15">
            <a:extLst>
              <a:ext uri="{FF2B5EF4-FFF2-40B4-BE49-F238E27FC236}">
                <a16:creationId xmlns:a16="http://schemas.microsoft.com/office/drawing/2014/main" id="{0E0FC8B5-A5A6-45BA-A3CE-1EBFCE5DA0CA}"/>
              </a:ext>
            </a:extLst>
          </p:cNvPr>
          <p:cNvSpPr txBox="1"/>
          <p:nvPr/>
        </p:nvSpPr>
        <p:spPr>
          <a:xfrm>
            <a:off x="8171955" y="861703"/>
            <a:ext cx="615553" cy="4834920"/>
          </a:xfrm>
          <a:prstGeom prst="rect">
            <a:avLst/>
          </a:prstGeom>
          <a:noFill/>
        </p:spPr>
        <p:txBody>
          <a:bodyPr vert="eaVert" wrap="square" rtlCol="0">
            <a:spAutoFit/>
          </a:bodyPr>
          <a:lstStyle/>
          <a:p>
            <a:pPr algn="ctr"/>
            <a:r>
              <a:rPr lang="zh-CN" altLang="en-US" sz="2800" b="1" dirty="0">
                <a:solidFill>
                  <a:srgbClr val="483F40"/>
                </a:solidFill>
                <a:latin typeface="华文新魏" panose="02010800040101010101" pitchFamily="2" charset="-122"/>
                <a:ea typeface="华文新魏" panose="02010800040101010101" pitchFamily="2" charset="-122"/>
                <a:sym typeface="iekie pocangqiong" panose="02000503000000000000" pitchFamily="2" charset="-122"/>
              </a:rPr>
              <a:t>东亚朝贡体系下的日本与朝鲜</a:t>
            </a:r>
          </a:p>
        </p:txBody>
      </p:sp>
      <p:sp>
        <p:nvSpPr>
          <p:cNvPr id="19" name="文本框 18">
            <a:extLst>
              <a:ext uri="{FF2B5EF4-FFF2-40B4-BE49-F238E27FC236}">
                <a16:creationId xmlns:a16="http://schemas.microsoft.com/office/drawing/2014/main" id="{370A2354-603E-4952-A31F-D911FE5647E2}"/>
              </a:ext>
            </a:extLst>
          </p:cNvPr>
          <p:cNvSpPr txBox="1"/>
          <p:nvPr/>
        </p:nvSpPr>
        <p:spPr>
          <a:xfrm>
            <a:off x="10087533" y="1780708"/>
            <a:ext cx="615553" cy="2748337"/>
          </a:xfrm>
          <a:prstGeom prst="rect">
            <a:avLst/>
          </a:prstGeom>
          <a:noFill/>
        </p:spPr>
        <p:txBody>
          <a:bodyPr vert="eaVert" wrap="square" rtlCol="0">
            <a:spAutoFit/>
          </a:bodyPr>
          <a:lstStyle/>
          <a:p>
            <a:pPr algn="ctr"/>
            <a:r>
              <a:rPr lang="zh-CN" altLang="en-US" sz="2800"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宣讲人：贾怀宇</a:t>
            </a:r>
          </a:p>
        </p:txBody>
      </p:sp>
      <p:pic>
        <p:nvPicPr>
          <p:cNvPr id="2" name="pd-5b767ba18a3a5415">
            <a:hlinkClick r:id="" action="ppaction://media"/>
            <a:extLst>
              <a:ext uri="{FF2B5EF4-FFF2-40B4-BE49-F238E27FC236}">
                <a16:creationId xmlns:a16="http://schemas.microsoft.com/office/drawing/2014/main" id="{1DF518F3-61E1-4FFA-8E5E-CF4AA16154E8}"/>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225425" y="-1517354"/>
            <a:ext cx="609600" cy="609600"/>
          </a:xfrm>
          <a:prstGeom prst="rect">
            <a:avLst/>
          </a:prstGeom>
        </p:spPr>
      </p:pic>
    </p:spTree>
    <p:extLst>
      <p:ext uri="{BB962C8B-B14F-4D97-AF65-F5344CB8AC3E}">
        <p14:creationId xmlns:p14="http://schemas.microsoft.com/office/powerpoint/2010/main" val="622621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anim calcmode="lin" valueType="num">
                                      <p:cBhvr>
                                        <p:cTn id="11" dur="750" fill="hold"/>
                                        <p:tgtEl>
                                          <p:spTgt spid="3"/>
                                        </p:tgtEl>
                                        <p:attrNameLst>
                                          <p:attrName>ppt_x</p:attrName>
                                        </p:attrNameLst>
                                      </p:cBhvr>
                                      <p:tavLst>
                                        <p:tav tm="0">
                                          <p:val>
                                            <p:strVal val="#ppt_x"/>
                                          </p:val>
                                        </p:tav>
                                        <p:tav tm="100000">
                                          <p:val>
                                            <p:strVal val="#ppt_x"/>
                                          </p:val>
                                        </p:tav>
                                      </p:tavLst>
                                    </p:anim>
                                    <p:anim calcmode="lin" valueType="num">
                                      <p:cBhvr>
                                        <p:cTn id="12" dur="75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750"/>
                            </p:stCondLst>
                            <p:childTnLst>
                              <p:par>
                                <p:cTn id="14" presetID="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fill="hold"/>
                                        <p:tgtEl>
                                          <p:spTgt spid="13"/>
                                        </p:tgtEl>
                                        <p:attrNameLst>
                                          <p:attrName>ppt_x</p:attrName>
                                        </p:attrNameLst>
                                      </p:cBhvr>
                                      <p:tavLst>
                                        <p:tav tm="0">
                                          <p:val>
                                            <p:strVal val="#ppt_x"/>
                                          </p:val>
                                        </p:tav>
                                        <p:tav tm="100000">
                                          <p:val>
                                            <p:strVal val="#ppt_x"/>
                                          </p:val>
                                        </p:tav>
                                      </p:tavLst>
                                    </p:anim>
                                    <p:anim calcmode="lin" valueType="num">
                                      <p:cBhvr additive="base">
                                        <p:cTn id="17" dur="75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3" repeatCount="indefinite" fill="remove" display="0">
                  <p:stCondLst>
                    <p:cond delay="indefinite"/>
                  </p:stCondLst>
                  <p:endCondLst>
                    <p:cond evt="onStopAudio" delay="0">
                      <p:tgtEl>
                        <p:sldTgt/>
                      </p:tgtEl>
                    </p:cond>
                  </p:endCondLst>
                </p:cTn>
                <p:tgtEl>
                  <p:spTgt spid="2"/>
                </p:tgtEl>
              </p:cMediaNode>
            </p:audio>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4173246" y="1815557"/>
            <a:ext cx="7332214" cy="20262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latin typeface="楷体" panose="02010609060101010101" pitchFamily="49" charset="-122"/>
                <a:ea typeface="楷体" panose="02010609060101010101" pitchFamily="49" charset="-122"/>
              </a:rPr>
              <a:t>在人们长期以来习用的简洁精辟的用语中，有一个似乎为隔海相望的中日两国所专用的成语是“一衣带水”。“衣带”之长，象征着中日交往历史之悠久；“衣带”之窄，象征着中日地理位置之接近。</a:t>
            </a:r>
          </a:p>
          <a:p>
            <a:pPr marL="0" indent="0">
              <a:buNone/>
            </a:pPr>
            <a:endParaRPr lang="zh-CN" altLang="en-US" sz="2000" dirty="0">
              <a:latin typeface="楷体" panose="02010609060101010101" pitchFamily="49" charset="-122"/>
              <a:ea typeface="楷体" panose="02010609060101010101" pitchFamily="49" charset="-122"/>
              <a:sym typeface="iekie pocangqiong" panose="02000503000000000000" pitchFamily="2" charset="-122"/>
            </a:endParaRPr>
          </a:p>
        </p:txBody>
      </p:sp>
      <p:sp>
        <p:nvSpPr>
          <p:cNvPr id="8" name="文本框 7"/>
          <p:cNvSpPr txBox="1"/>
          <p:nvPr/>
        </p:nvSpPr>
        <p:spPr>
          <a:xfrm>
            <a:off x="2160072" y="1932629"/>
            <a:ext cx="861774" cy="3818258"/>
          </a:xfrm>
          <a:prstGeom prst="rect">
            <a:avLst/>
          </a:prstGeom>
          <a:noFill/>
        </p:spPr>
        <p:txBody>
          <a:bodyPr vert="eaVert" wrap="square" rtlCol="0">
            <a:spAutoFit/>
          </a:bodyPr>
          <a:lstStyle/>
          <a:p>
            <a:r>
              <a:rPr lang="zh-CN" altLang="en-US" sz="4400" b="1" dirty="0">
                <a:latin typeface="iekie pocangqiong" panose="02000503000000000000" pitchFamily="2" charset="-122"/>
                <a:ea typeface="iekie pocangqiong" panose="02000503000000000000" pitchFamily="2" charset="-122"/>
                <a:sym typeface="iekie pocangqiong" panose="02000503000000000000" pitchFamily="2" charset="-122"/>
              </a:rPr>
              <a:t>中日博弈</a:t>
            </a:r>
            <a:endParaRPr lang="en-US" altLang="zh-CN" sz="4400" b="1" dirty="0">
              <a:latin typeface="iekie pocangqiong" panose="02000503000000000000" pitchFamily="2" charset="-122"/>
              <a:ea typeface="iekie pocangqiong" panose="02000503000000000000" pitchFamily="2" charset="-122"/>
              <a:sym typeface="iekie pocangqiong" panose="02000503000000000000" pitchFamily="2" charset="-122"/>
            </a:endParaRPr>
          </a:p>
        </p:txBody>
      </p:sp>
      <p:cxnSp>
        <p:nvCxnSpPr>
          <p:cNvPr id="9" name="直接连接符 8"/>
          <p:cNvCxnSpPr/>
          <p:nvPr/>
        </p:nvCxnSpPr>
        <p:spPr>
          <a:xfrm>
            <a:off x="3485468" y="1886430"/>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EE189A0-814B-6496-C730-9035717DF219}"/>
              </a:ext>
            </a:extLst>
          </p:cNvPr>
          <p:cNvSpPr txBox="1"/>
          <p:nvPr/>
        </p:nvSpPr>
        <p:spPr>
          <a:xfrm>
            <a:off x="4316767" y="3511092"/>
            <a:ext cx="6094520" cy="1200329"/>
          </a:xfrm>
          <a:prstGeom prst="rect">
            <a:avLst/>
          </a:prstGeom>
          <a:noFill/>
        </p:spPr>
        <p:txBody>
          <a:bodyPr wrap="square">
            <a:spAutoFit/>
          </a:bodyPr>
          <a:lstStyle/>
          <a:p>
            <a:r>
              <a:rPr lang="zh-CN" altLang="en-US" sz="2400" dirty="0">
                <a:latin typeface="华文行楷" panose="02010800040101010101" pitchFamily="2" charset="-122"/>
                <a:ea typeface="华文行楷" panose="02010800040101010101" pitchFamily="2" charset="-122"/>
              </a:rPr>
              <a:t>山川异域，风月同天，</a:t>
            </a:r>
          </a:p>
          <a:p>
            <a:endParaRPr lang="zh-CN" altLang="en-US" sz="2400" dirty="0">
              <a:latin typeface="华文行楷" panose="02010800040101010101" pitchFamily="2" charset="-122"/>
              <a:ea typeface="华文行楷" panose="02010800040101010101" pitchFamily="2" charset="-122"/>
            </a:endParaRPr>
          </a:p>
          <a:p>
            <a:r>
              <a:rPr lang="zh-CN" altLang="en-US" sz="2400" dirty="0">
                <a:latin typeface="华文行楷" panose="02010800040101010101" pitchFamily="2" charset="-122"/>
                <a:ea typeface="华文行楷" panose="02010800040101010101" pitchFamily="2" charset="-122"/>
              </a:rPr>
              <a:t>　　寄诸佛子，共结来缘。</a:t>
            </a:r>
          </a:p>
        </p:txBody>
      </p:sp>
      <p:pic>
        <p:nvPicPr>
          <p:cNvPr id="5" name="图片 4">
            <a:extLst>
              <a:ext uri="{FF2B5EF4-FFF2-40B4-BE49-F238E27FC236}">
                <a16:creationId xmlns:a16="http://schemas.microsoft.com/office/drawing/2014/main" id="{B8FA04FE-4045-54CA-74E0-1783F160815D}"/>
              </a:ext>
            </a:extLst>
          </p:cNvPr>
          <p:cNvPicPr>
            <a:picLocks noChangeAspect="1"/>
          </p:cNvPicPr>
          <p:nvPr/>
        </p:nvPicPr>
        <p:blipFill>
          <a:blip r:embed="rId3"/>
          <a:stretch>
            <a:fillRect/>
          </a:stretch>
        </p:blipFill>
        <p:spPr>
          <a:xfrm>
            <a:off x="7839353" y="4878656"/>
            <a:ext cx="3101264" cy="1744461"/>
          </a:xfrm>
          <a:prstGeom prst="rect">
            <a:avLst/>
          </a:prstGeom>
        </p:spPr>
      </p:pic>
    </p:spTree>
    <p:extLst>
      <p:ext uri="{BB962C8B-B14F-4D97-AF65-F5344CB8AC3E}">
        <p14:creationId xmlns:p14="http://schemas.microsoft.com/office/powerpoint/2010/main" val="4195855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02993" y="2041257"/>
            <a:ext cx="553998" cy="3606591"/>
          </a:xfrm>
          <a:prstGeom prst="rect">
            <a:avLst/>
          </a:prstGeom>
          <a:noFill/>
        </p:spPr>
        <p:txBody>
          <a:bodyPr vert="eaVert" wrap="square" rtlCol="0">
            <a:spAutoFit/>
          </a:bodyPr>
          <a:lstStyle/>
          <a:p>
            <a:r>
              <a:rPr lang="zh-CN" altLang="en-US" sz="2400" dirty="0">
                <a:latin typeface="iekie pocangqiong" panose="02000503000000000000" pitchFamily="2" charset="-122"/>
                <a:ea typeface="iekie pocangqiong" panose="02000503000000000000" pitchFamily="2" charset="-122"/>
                <a:sym typeface="iekie pocangqiong" panose="02000503000000000000" pitchFamily="2" charset="-122"/>
              </a:rPr>
              <a:t>有缘</a:t>
            </a:r>
          </a:p>
        </p:txBody>
      </p:sp>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797946" y="2801081"/>
            <a:ext cx="6596108" cy="1631216"/>
          </a:xfrm>
          <a:prstGeom prst="rect">
            <a:avLst/>
          </a:prstGeom>
          <a:noFill/>
        </p:spPr>
        <p:txBody>
          <a:bodyPr wrap="square">
            <a:spAutoFit/>
          </a:bodyPr>
          <a:lstStyle/>
          <a:p>
            <a:r>
              <a:rPr lang="zh-CN" altLang="en-US" sz="2000" dirty="0">
                <a:solidFill>
                  <a:srgbClr val="000000"/>
                </a:solidFill>
                <a:effectLst/>
                <a:latin typeface="楷体" panose="02010609060101010101" pitchFamily="49" charset="-122"/>
                <a:ea typeface="楷体" panose="02010609060101010101" pitchFamily="49" charset="-122"/>
              </a:rPr>
              <a:t>日本律宗开创者、中国唐朝的鉴真大师锐评</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“日本是有缘之国”。“有缘”二字，意义非常；</a:t>
            </a:r>
          </a:p>
          <a:p>
            <a:r>
              <a:rPr lang="zh-CN" altLang="en-US" sz="2000" dirty="0">
                <a:latin typeface="楷体" panose="02010609060101010101" pitchFamily="49" charset="-122"/>
                <a:ea typeface="楷体" panose="02010609060101010101" pitchFamily="49" charset="-122"/>
              </a:rPr>
              <a:t>它既指日本与佛法方面的缘分，</a:t>
            </a:r>
          </a:p>
          <a:p>
            <a:r>
              <a:rPr lang="zh-CN" altLang="en-US" sz="2000" dirty="0">
                <a:latin typeface="楷体" panose="02010609060101010101" pitchFamily="49" charset="-122"/>
                <a:ea typeface="楷体" panose="02010609060101010101" pitchFamily="49" charset="-122"/>
              </a:rPr>
              <a:t>也是指中日在历史、文化和宗教上的缘分。</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1B038F5-9C1C-222C-9F8B-5D7D8D0D38B3}"/>
              </a:ext>
            </a:extLst>
          </p:cNvPr>
          <p:cNvPicPr>
            <a:picLocks noChangeAspect="1"/>
          </p:cNvPicPr>
          <p:nvPr/>
        </p:nvPicPr>
        <p:blipFill>
          <a:blip r:embed="rId5"/>
          <a:stretch>
            <a:fillRect/>
          </a:stretch>
        </p:blipFill>
        <p:spPr>
          <a:xfrm>
            <a:off x="8049885" y="-453128"/>
            <a:ext cx="1844277" cy="3733354"/>
          </a:xfrm>
          <a:prstGeom prst="rect">
            <a:avLst/>
          </a:prstGeom>
        </p:spPr>
      </p:pic>
    </p:spTree>
    <p:extLst>
      <p:ext uri="{BB962C8B-B14F-4D97-AF65-F5344CB8AC3E}">
        <p14:creationId xmlns:p14="http://schemas.microsoft.com/office/powerpoint/2010/main" val="3027487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02993" y="2041257"/>
            <a:ext cx="553998" cy="3606591"/>
          </a:xfrm>
          <a:prstGeom prst="rect">
            <a:avLst/>
          </a:prstGeom>
          <a:noFill/>
        </p:spPr>
        <p:txBody>
          <a:bodyPr vert="eaVert" wrap="square" rtlCol="0">
            <a:spAutoFit/>
          </a:bodyPr>
          <a:lstStyle/>
          <a:p>
            <a:r>
              <a:rPr lang="zh-CN" altLang="en-US" sz="2400" dirty="0">
                <a:latin typeface="iekie pocangqiong" panose="02000503000000000000" pitchFamily="2" charset="-122"/>
                <a:ea typeface="iekie pocangqiong" panose="02000503000000000000" pitchFamily="2" charset="-122"/>
                <a:sym typeface="iekie pocangqiong" panose="02000503000000000000" pitchFamily="2" charset="-122"/>
              </a:rPr>
              <a:t>有缘</a:t>
            </a:r>
          </a:p>
        </p:txBody>
      </p:sp>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375915" y="3429000"/>
            <a:ext cx="6596108" cy="1323439"/>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周恩来对来中的日本客人表明：</a:t>
            </a:r>
            <a:endParaRPr lang="en-US" altLang="zh-CN" sz="2000" dirty="0">
              <a:effectLst/>
              <a:latin typeface="楷体" panose="02010609060101010101" pitchFamily="49" charset="-122"/>
              <a:ea typeface="楷体" panose="02010609060101010101" pitchFamily="49" charset="-122"/>
            </a:endParaRPr>
          </a:p>
          <a:p>
            <a:pPr marL="0" indent="0">
              <a:buNone/>
            </a:pPr>
            <a:r>
              <a:rPr lang="zh-CN" altLang="en-US" sz="2000" dirty="0">
                <a:effectLst/>
                <a:latin typeface="楷体" panose="02010609060101010101" pitchFamily="49" charset="-122"/>
                <a:ea typeface="楷体" panose="02010609060101010101" pitchFamily="49" charset="-122"/>
              </a:rPr>
              <a:t>“从中日关系 的历史来看，我们两千年来是和平共处的。”“中日间几千年有过良好关系的历史，只是从甲午战 争后，日本军国主义欺负了中国，这只有 </a:t>
            </a:r>
            <a:r>
              <a:rPr lang="en-US" altLang="zh-CN" sz="2000" dirty="0">
                <a:effectLst/>
                <a:latin typeface="楷体" panose="02010609060101010101" pitchFamily="49" charset="-122"/>
                <a:ea typeface="楷体" panose="02010609060101010101" pitchFamily="49" charset="-122"/>
              </a:rPr>
              <a:t>60 </a:t>
            </a:r>
            <a:r>
              <a:rPr lang="zh-CN" altLang="en-US" sz="2000" dirty="0">
                <a:effectLst/>
                <a:latin typeface="楷体" panose="02010609060101010101" pitchFamily="49" charset="-122"/>
                <a:ea typeface="楷体" panose="02010609060101010101" pitchFamily="49" charset="-122"/>
              </a:rPr>
              <a:t>年。”</a:t>
            </a:r>
            <a:endParaRPr lang="zh-CN" altLang="en-US" sz="2000" dirty="0">
              <a:latin typeface="楷体" panose="02010609060101010101" pitchFamily="49" charset="-122"/>
              <a:ea typeface="楷体" panose="02010609060101010101" pitchFamily="49" charset="-122"/>
            </a:endParaRPr>
          </a:p>
        </p:txBody>
      </p:sp>
      <p:pic>
        <p:nvPicPr>
          <p:cNvPr id="2" name="Picture 2">
            <a:extLst>
              <a:ext uri="{FF2B5EF4-FFF2-40B4-BE49-F238E27FC236}">
                <a16:creationId xmlns:a16="http://schemas.microsoft.com/office/drawing/2014/main" id="{DB94EC6C-F31F-D583-E2BC-BF3E87A7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370" y="-622528"/>
            <a:ext cx="2981557" cy="371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740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8">
            <a:extLst>
              <a:ext uri="{FF2B5EF4-FFF2-40B4-BE49-F238E27FC236}">
                <a16:creationId xmlns:a16="http://schemas.microsoft.com/office/drawing/2014/main" id="{0474AA74-4C0C-44E5-8F23-CDA6325AE428}"/>
              </a:ext>
            </a:extLst>
          </p:cNvPr>
          <p:cNvSpPr txBox="1">
            <a:spLocks noChangeArrowheads="1"/>
          </p:cNvSpPr>
          <p:nvPr/>
        </p:nvSpPr>
        <p:spPr bwMode="auto">
          <a:xfrm>
            <a:off x="396316" y="3288253"/>
            <a:ext cx="730737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Font typeface="Arial" pitchFamily="34" charset="0"/>
              <a:defRPr>
                <a:solidFill>
                  <a:schemeClr val="tx1"/>
                </a:solidFill>
                <a:latin typeface="Calibri" pitchFamily="34" charset="0"/>
                <a:ea typeface="宋体" pitchFamily="2" charset="-122"/>
              </a:defRPr>
            </a:lvl1pPr>
            <a:lvl2pPr marL="742950" indent="-285750" eaLnBrk="0" hangingPunct="0">
              <a:buFont typeface="Arial" pitchFamily="34" charset="0"/>
              <a:defRPr>
                <a:solidFill>
                  <a:schemeClr val="tx1"/>
                </a:solidFill>
                <a:latin typeface="Calibri" pitchFamily="34" charset="0"/>
                <a:ea typeface="宋体" pitchFamily="2" charset="-122"/>
              </a:defRPr>
            </a:lvl2pPr>
            <a:lvl3pPr marL="1143000" indent="-228600" eaLnBrk="0" hangingPunct="0">
              <a:buFont typeface="Arial" pitchFamily="34" charset="0"/>
              <a:defRPr>
                <a:solidFill>
                  <a:schemeClr val="tx1"/>
                </a:solidFill>
                <a:latin typeface="Calibri" pitchFamily="34" charset="0"/>
                <a:ea typeface="宋体" pitchFamily="2" charset="-122"/>
              </a:defRPr>
            </a:lvl3pPr>
            <a:lvl4pPr marL="1600200" indent="-228600" eaLnBrk="0" hangingPunct="0">
              <a:buFont typeface="Arial" pitchFamily="34" charset="0"/>
              <a:defRPr>
                <a:solidFill>
                  <a:schemeClr val="tx1"/>
                </a:solidFill>
                <a:latin typeface="Calibri" pitchFamily="34" charset="0"/>
                <a:ea typeface="宋体" pitchFamily="2" charset="-122"/>
              </a:defRPr>
            </a:lvl4pPr>
            <a:lvl5pPr marL="2057400" indent="-228600" eaLnBrk="0" hangingPunct="0">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dirty="0">
                <a:latin typeface="楷体" panose="02010609060101010101" pitchFamily="49" charset="-122"/>
                <a:ea typeface="楷体" panose="02010609060101010101" pitchFamily="49" charset="-122"/>
              </a:rPr>
              <a:t>中日两千余年的友好交往时期</a:t>
            </a:r>
            <a:endParaRPr lang="en-US" altLang="zh-CN" sz="2000" dirty="0">
              <a:solidFill>
                <a:srgbClr val="000000"/>
              </a:solidFill>
              <a:latin typeface="楷体" panose="02010609060101010101" pitchFamily="49" charset="-122"/>
              <a:ea typeface="楷体" panose="02010609060101010101" pitchFamily="49" charset="-122"/>
            </a:endParaRPr>
          </a:p>
          <a:p>
            <a:r>
              <a:rPr lang="zh-CN" altLang="en-US" sz="2000" dirty="0">
                <a:solidFill>
                  <a:srgbClr val="000000"/>
                </a:solidFill>
                <a:latin typeface="楷体" panose="02010609060101010101" pitchFamily="49" charset="-122"/>
                <a:ea typeface="楷体" panose="02010609060101010101" pitchFamily="49" charset="-122"/>
              </a:rPr>
              <a:t>日本：谴唐使</a:t>
            </a:r>
            <a:endParaRPr lang="en-US" altLang="zh-CN" sz="2000" dirty="0">
              <a:solidFill>
                <a:srgbClr val="000000"/>
              </a:solidFill>
              <a:latin typeface="楷体" panose="02010609060101010101" pitchFamily="49" charset="-122"/>
              <a:ea typeface="楷体" panose="02010609060101010101" pitchFamily="49" charset="-122"/>
            </a:endParaRPr>
          </a:p>
          <a:p>
            <a:r>
              <a:rPr lang="zh-CN" altLang="en-US" sz="2000" dirty="0">
                <a:solidFill>
                  <a:srgbClr val="000000"/>
                </a:solidFill>
                <a:latin typeface="楷体" panose="02010609060101010101" pitchFamily="49" charset="-122"/>
                <a:ea typeface="楷体" panose="02010609060101010101" pitchFamily="49" charset="-122"/>
              </a:rPr>
              <a:t>中国：鉴真大师应日本学问僧的邀请，六次东渡，最后在双目失明的情况下于天宝十二年到达日本，不但将中国的佛教带去日本，还带去了中国的建筑、雕塑、医学等技艺，他的弟子中多数长于汉诗，也将中国的诗词文化带到了日本，至今对日本有深远的影响。</a:t>
            </a:r>
            <a:endParaRPr lang="zh-CN" altLang="en-US" sz="2000" b="1" dirty="0">
              <a:latin typeface="楷体" panose="02010609060101010101" pitchFamily="49" charset="-122"/>
              <a:ea typeface="楷体" panose="02010609060101010101" pitchFamily="49" charset="-122"/>
            </a:endParaRPr>
          </a:p>
        </p:txBody>
      </p:sp>
      <p:grpSp>
        <p:nvGrpSpPr>
          <p:cNvPr id="2" name="组合 1">
            <a:extLst>
              <a:ext uri="{FF2B5EF4-FFF2-40B4-BE49-F238E27FC236}">
                <a16:creationId xmlns:a16="http://schemas.microsoft.com/office/drawing/2014/main" id="{5FEAE1B6-BFF8-4FCD-BAEF-03E18462A4FB}"/>
              </a:ext>
            </a:extLst>
          </p:cNvPr>
          <p:cNvGrpSpPr/>
          <p:nvPr/>
        </p:nvGrpSpPr>
        <p:grpSpPr>
          <a:xfrm>
            <a:off x="4651195" y="1534839"/>
            <a:ext cx="8102484" cy="5459375"/>
            <a:chOff x="-899885" y="1119892"/>
            <a:chExt cx="8102484" cy="5459375"/>
          </a:xfrm>
        </p:grpSpPr>
        <p:grpSp>
          <p:nvGrpSpPr>
            <p:cNvPr id="11" name="组合 10">
              <a:extLst>
                <a:ext uri="{FF2B5EF4-FFF2-40B4-BE49-F238E27FC236}">
                  <a16:creationId xmlns:a16="http://schemas.microsoft.com/office/drawing/2014/main" id="{C5D2AAB3-70BA-4A63-968D-D6C63DB6AC39}"/>
                </a:ext>
              </a:extLst>
            </p:cNvPr>
            <p:cNvGrpSpPr/>
            <p:nvPr/>
          </p:nvGrpSpPr>
          <p:grpSpPr>
            <a:xfrm>
              <a:off x="-899885" y="1119892"/>
              <a:ext cx="8102484" cy="5459375"/>
              <a:chOff x="0" y="631406"/>
              <a:chExt cx="8920716" cy="6010692"/>
            </a:xfrm>
          </p:grpSpPr>
          <p:pic>
            <p:nvPicPr>
              <p:cNvPr id="12" name="图片 11">
                <a:extLst>
                  <a:ext uri="{FF2B5EF4-FFF2-40B4-BE49-F238E27FC236}">
                    <a16:creationId xmlns:a16="http://schemas.microsoft.com/office/drawing/2014/main" id="{C5013410-282E-4DD9-8B6D-16D982A6DE74}"/>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5124893" y="631406"/>
                <a:ext cx="2636874" cy="4412512"/>
              </a:xfrm>
              <a:prstGeom prst="rect">
                <a:avLst/>
              </a:prstGeom>
            </p:spPr>
          </p:pic>
          <p:pic>
            <p:nvPicPr>
              <p:cNvPr id="13" name="图片 12">
                <a:extLst>
                  <a:ext uri="{FF2B5EF4-FFF2-40B4-BE49-F238E27FC236}">
                    <a16:creationId xmlns:a16="http://schemas.microsoft.com/office/drawing/2014/main" id="{3E94F46D-30DE-4C33-90C8-E7C062A612E5}"/>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pic>
          <p:nvPicPr>
            <p:cNvPr id="14" name="图片 13">
              <a:extLst>
                <a:ext uri="{FF2B5EF4-FFF2-40B4-BE49-F238E27FC236}">
                  <a16:creationId xmlns:a16="http://schemas.microsoft.com/office/drawing/2014/main" id="{334626AE-93B8-4DA3-9348-1CE2B4971480}"/>
                </a:ext>
              </a:extLst>
            </p:cNvPr>
            <p:cNvPicPr>
              <a:picLocks noChangeAspect="1"/>
            </p:cNvPicPr>
            <p:nvPr/>
          </p:nvPicPr>
          <p:blipFill rotWithShape="1">
            <a:blip r:embed="rId5">
              <a:extLst>
                <a:ext uri="{28A0092B-C50C-407E-A947-70E740481C1C}">
                  <a14:useLocalDpi xmlns:a14="http://schemas.microsoft.com/office/drawing/2010/main" val="0"/>
                </a:ext>
              </a:extLst>
            </a:blip>
            <a:srcRect t="57580" r="67820" b="15965"/>
            <a:stretch/>
          </p:blipFill>
          <p:spPr>
            <a:xfrm>
              <a:off x="3248983" y="4570526"/>
              <a:ext cx="3923414" cy="1814083"/>
            </a:xfrm>
            <a:prstGeom prst="rect">
              <a:avLst/>
            </a:prstGeom>
          </p:spPr>
        </p:pic>
      </p:grpSp>
      <p:pic>
        <p:nvPicPr>
          <p:cNvPr id="4" name="图片 3">
            <a:extLst>
              <a:ext uri="{FF2B5EF4-FFF2-40B4-BE49-F238E27FC236}">
                <a16:creationId xmlns:a16="http://schemas.microsoft.com/office/drawing/2014/main" id="{7E7507BF-EBCC-5E16-86C9-3296D2D72828}"/>
              </a:ext>
            </a:extLst>
          </p:cNvPr>
          <p:cNvPicPr>
            <a:picLocks noChangeAspect="1"/>
          </p:cNvPicPr>
          <p:nvPr/>
        </p:nvPicPr>
        <p:blipFill>
          <a:blip r:embed="rId6"/>
          <a:stretch>
            <a:fillRect/>
          </a:stretch>
        </p:blipFill>
        <p:spPr>
          <a:xfrm>
            <a:off x="396316" y="235438"/>
            <a:ext cx="4254879" cy="2958052"/>
          </a:xfrm>
          <a:prstGeom prst="rect">
            <a:avLst/>
          </a:prstGeom>
        </p:spPr>
      </p:pic>
      <p:pic>
        <p:nvPicPr>
          <p:cNvPr id="5" name="图片 4">
            <a:extLst>
              <a:ext uri="{FF2B5EF4-FFF2-40B4-BE49-F238E27FC236}">
                <a16:creationId xmlns:a16="http://schemas.microsoft.com/office/drawing/2014/main" id="{A86BECAA-DCD4-EA4E-B164-737866A0D639}"/>
              </a:ext>
            </a:extLst>
          </p:cNvPr>
          <p:cNvPicPr>
            <a:picLocks noChangeAspect="1"/>
          </p:cNvPicPr>
          <p:nvPr/>
        </p:nvPicPr>
        <p:blipFill>
          <a:blip r:embed="rId7"/>
          <a:stretch>
            <a:fillRect/>
          </a:stretch>
        </p:blipFill>
        <p:spPr>
          <a:xfrm>
            <a:off x="4945676" y="908668"/>
            <a:ext cx="2619375" cy="1743075"/>
          </a:xfrm>
          <a:prstGeom prst="rect">
            <a:avLst/>
          </a:prstGeom>
        </p:spPr>
      </p:pic>
      <p:pic>
        <p:nvPicPr>
          <p:cNvPr id="3" name="图片 2">
            <a:extLst>
              <a:ext uri="{FF2B5EF4-FFF2-40B4-BE49-F238E27FC236}">
                <a16:creationId xmlns:a16="http://schemas.microsoft.com/office/drawing/2014/main" id="{26C85D9A-507D-80F7-3173-70C321567A36}"/>
              </a:ext>
            </a:extLst>
          </p:cNvPr>
          <p:cNvPicPr>
            <a:picLocks noChangeAspect="1"/>
          </p:cNvPicPr>
          <p:nvPr/>
        </p:nvPicPr>
        <p:blipFill>
          <a:blip r:embed="rId8"/>
          <a:stretch>
            <a:fillRect/>
          </a:stretch>
        </p:blipFill>
        <p:spPr>
          <a:xfrm>
            <a:off x="8000927" y="686633"/>
            <a:ext cx="4191073" cy="2095537"/>
          </a:xfrm>
          <a:prstGeom prst="rect">
            <a:avLst/>
          </a:prstGeom>
        </p:spPr>
      </p:pic>
    </p:spTree>
    <p:extLst>
      <p:ext uri="{BB962C8B-B14F-4D97-AF65-F5344CB8AC3E}">
        <p14:creationId xmlns:p14="http://schemas.microsoft.com/office/powerpoint/2010/main" val="3761479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cxnSpLocks/>
          </p:cNvCxnSpPr>
          <p:nvPr/>
        </p:nvCxnSpPr>
        <p:spPr>
          <a:xfrm>
            <a:off x="331653" y="3723563"/>
            <a:ext cx="58650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F7C48AD-4E62-49DE-BFF0-618D2AFA918F}"/>
              </a:ext>
            </a:extLst>
          </p:cNvPr>
          <p:cNvGrpSpPr/>
          <p:nvPr/>
        </p:nvGrpSpPr>
        <p:grpSpPr>
          <a:xfrm>
            <a:off x="331653" y="381648"/>
            <a:ext cx="4630057" cy="3277273"/>
            <a:chOff x="0" y="327786"/>
            <a:chExt cx="8920716" cy="6314312"/>
          </a:xfrm>
        </p:grpSpPr>
        <p:pic>
          <p:nvPicPr>
            <p:cNvPr id="23" name="图片 22">
              <a:extLst>
                <a:ext uri="{FF2B5EF4-FFF2-40B4-BE49-F238E27FC236}">
                  <a16:creationId xmlns:a16="http://schemas.microsoft.com/office/drawing/2014/main" id="{80EBBEB4-8A00-415D-A413-B736BEC209C1}"/>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24" name="图片 23">
              <a:extLst>
                <a:ext uri="{FF2B5EF4-FFF2-40B4-BE49-F238E27FC236}">
                  <a16:creationId xmlns:a16="http://schemas.microsoft.com/office/drawing/2014/main" id="{862662A3-D7FD-4742-AF3C-C87DE914CDA8}"/>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05A26182-AB30-0807-19BA-4D2755A875DB}"/>
              </a:ext>
            </a:extLst>
          </p:cNvPr>
          <p:cNvSpPr txBox="1"/>
          <p:nvPr/>
        </p:nvSpPr>
        <p:spPr>
          <a:xfrm>
            <a:off x="6196733" y="2151727"/>
            <a:ext cx="5933479" cy="2554545"/>
          </a:xfrm>
          <a:prstGeom prst="rect">
            <a:avLst/>
          </a:prstGeom>
          <a:noFill/>
        </p:spPr>
        <p:txBody>
          <a:bodyPr wrap="square" rtlCol="0">
            <a:spAutoFit/>
          </a:bodyPr>
          <a:lstStyle/>
          <a:p>
            <a:r>
              <a:rPr lang="zh-CN" altLang="en-US" sz="2000" dirty="0">
                <a:effectLst/>
                <a:latin typeface="楷体" panose="02010609060101010101" pitchFamily="49" charset="-122"/>
                <a:ea typeface="楷体" panose="02010609060101010101" pitchFamily="49" charset="-122"/>
              </a:rPr>
              <a:t>在历史上，中国不仅先进而且强大。作为一个狭窄、多灾、“对中国怀有独特的自立感的岛国”的日本，基于强烈的扩张生存空间的意识，抑制不住对邻近的朝鲜半岛和广阔的东亚大陆的觊觎之心，然而在“中强日弱”时代，日本只能是“心有余而力不足”，在唐朝和明朝，中日间发生过的两次军事较量均以日本的失败而告终。</a:t>
            </a:r>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FA772B87-6545-3A9F-9497-B457CF473E70}"/>
              </a:ext>
            </a:extLst>
          </p:cNvPr>
          <p:cNvPicPr>
            <a:picLocks noChangeAspect="1"/>
          </p:cNvPicPr>
          <p:nvPr/>
        </p:nvPicPr>
        <p:blipFill>
          <a:blip r:embed="rId5"/>
          <a:stretch>
            <a:fillRect/>
          </a:stretch>
        </p:blipFill>
        <p:spPr>
          <a:xfrm>
            <a:off x="1047565" y="4019457"/>
            <a:ext cx="4367814" cy="2456895"/>
          </a:xfrm>
          <a:prstGeom prst="rect">
            <a:avLst/>
          </a:prstGeom>
        </p:spPr>
      </p:pic>
    </p:spTree>
    <p:extLst>
      <p:ext uri="{BB962C8B-B14F-4D97-AF65-F5344CB8AC3E}">
        <p14:creationId xmlns:p14="http://schemas.microsoft.com/office/powerpoint/2010/main" val="2697731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48">
            <a:extLst>
              <a:ext uri="{FF2B5EF4-FFF2-40B4-BE49-F238E27FC236}">
                <a16:creationId xmlns:a16="http://schemas.microsoft.com/office/drawing/2014/main" id="{0474AA74-4C0C-44E5-8F23-CDA6325AE428}"/>
              </a:ext>
            </a:extLst>
          </p:cNvPr>
          <p:cNvSpPr txBox="1">
            <a:spLocks noChangeArrowheads="1"/>
          </p:cNvSpPr>
          <p:nvPr/>
        </p:nvSpPr>
        <p:spPr bwMode="auto">
          <a:xfrm>
            <a:off x="638141" y="1180896"/>
            <a:ext cx="73073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Font typeface="Arial" pitchFamily="34" charset="0"/>
              <a:defRPr>
                <a:solidFill>
                  <a:schemeClr val="tx1"/>
                </a:solidFill>
                <a:latin typeface="Calibri" pitchFamily="34" charset="0"/>
                <a:ea typeface="宋体" pitchFamily="2" charset="-122"/>
              </a:defRPr>
            </a:lvl1pPr>
            <a:lvl2pPr marL="742950" indent="-285750" eaLnBrk="0" hangingPunct="0">
              <a:buFont typeface="Arial" pitchFamily="34" charset="0"/>
              <a:defRPr>
                <a:solidFill>
                  <a:schemeClr val="tx1"/>
                </a:solidFill>
                <a:latin typeface="Calibri" pitchFamily="34" charset="0"/>
                <a:ea typeface="宋体" pitchFamily="2" charset="-122"/>
              </a:defRPr>
            </a:lvl2pPr>
            <a:lvl3pPr marL="1143000" indent="-228600" eaLnBrk="0" hangingPunct="0">
              <a:buFont typeface="Arial" pitchFamily="34" charset="0"/>
              <a:defRPr>
                <a:solidFill>
                  <a:schemeClr val="tx1"/>
                </a:solidFill>
                <a:latin typeface="Calibri" pitchFamily="34" charset="0"/>
                <a:ea typeface="宋体" pitchFamily="2" charset="-122"/>
              </a:defRPr>
            </a:lvl3pPr>
            <a:lvl4pPr marL="1600200" indent="-228600" eaLnBrk="0" hangingPunct="0">
              <a:buFont typeface="Arial" pitchFamily="34" charset="0"/>
              <a:defRPr>
                <a:solidFill>
                  <a:schemeClr val="tx1"/>
                </a:solidFill>
                <a:latin typeface="Calibri" pitchFamily="34" charset="0"/>
                <a:ea typeface="宋体" pitchFamily="2" charset="-122"/>
              </a:defRPr>
            </a:lvl4pPr>
            <a:lvl5pPr marL="2057400" indent="-228600" eaLnBrk="0" hangingPunct="0">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dirty="0">
                <a:latin typeface="楷体" panose="02010609060101010101" pitchFamily="49" charset="-122"/>
                <a:ea typeface="楷体" panose="02010609060101010101" pitchFamily="49" charset="-122"/>
              </a:rPr>
              <a:t>总之，在中日两千多年的和平交往时期，日本积极追随、吸收中华文明，是因为“中华”既先进又强大，足以让日本服气。</a:t>
            </a:r>
          </a:p>
        </p:txBody>
      </p:sp>
      <p:grpSp>
        <p:nvGrpSpPr>
          <p:cNvPr id="2" name="组合 1">
            <a:extLst>
              <a:ext uri="{FF2B5EF4-FFF2-40B4-BE49-F238E27FC236}">
                <a16:creationId xmlns:a16="http://schemas.microsoft.com/office/drawing/2014/main" id="{5FEAE1B6-BFF8-4FCD-BAEF-03E18462A4FB}"/>
              </a:ext>
            </a:extLst>
          </p:cNvPr>
          <p:cNvGrpSpPr/>
          <p:nvPr/>
        </p:nvGrpSpPr>
        <p:grpSpPr>
          <a:xfrm>
            <a:off x="4651195" y="1534839"/>
            <a:ext cx="8102484" cy="5459375"/>
            <a:chOff x="-899885" y="1119892"/>
            <a:chExt cx="8102484" cy="5459375"/>
          </a:xfrm>
        </p:grpSpPr>
        <p:grpSp>
          <p:nvGrpSpPr>
            <p:cNvPr id="11" name="组合 10">
              <a:extLst>
                <a:ext uri="{FF2B5EF4-FFF2-40B4-BE49-F238E27FC236}">
                  <a16:creationId xmlns:a16="http://schemas.microsoft.com/office/drawing/2014/main" id="{C5D2AAB3-70BA-4A63-968D-D6C63DB6AC39}"/>
                </a:ext>
              </a:extLst>
            </p:cNvPr>
            <p:cNvGrpSpPr/>
            <p:nvPr/>
          </p:nvGrpSpPr>
          <p:grpSpPr>
            <a:xfrm>
              <a:off x="-899885" y="1119892"/>
              <a:ext cx="8102484" cy="5459375"/>
              <a:chOff x="0" y="631406"/>
              <a:chExt cx="8920716" cy="6010692"/>
            </a:xfrm>
          </p:grpSpPr>
          <p:pic>
            <p:nvPicPr>
              <p:cNvPr id="12" name="图片 11">
                <a:extLst>
                  <a:ext uri="{FF2B5EF4-FFF2-40B4-BE49-F238E27FC236}">
                    <a16:creationId xmlns:a16="http://schemas.microsoft.com/office/drawing/2014/main" id="{C5013410-282E-4DD9-8B6D-16D982A6DE74}"/>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5124893" y="631406"/>
                <a:ext cx="2636874" cy="4412512"/>
              </a:xfrm>
              <a:prstGeom prst="rect">
                <a:avLst/>
              </a:prstGeom>
            </p:spPr>
          </p:pic>
          <p:pic>
            <p:nvPicPr>
              <p:cNvPr id="13" name="图片 12">
                <a:extLst>
                  <a:ext uri="{FF2B5EF4-FFF2-40B4-BE49-F238E27FC236}">
                    <a16:creationId xmlns:a16="http://schemas.microsoft.com/office/drawing/2014/main" id="{3E94F46D-30DE-4C33-90C8-E7C062A612E5}"/>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pic>
          <p:nvPicPr>
            <p:cNvPr id="14" name="图片 13">
              <a:extLst>
                <a:ext uri="{FF2B5EF4-FFF2-40B4-BE49-F238E27FC236}">
                  <a16:creationId xmlns:a16="http://schemas.microsoft.com/office/drawing/2014/main" id="{334626AE-93B8-4DA3-9348-1CE2B4971480}"/>
                </a:ext>
              </a:extLst>
            </p:cNvPr>
            <p:cNvPicPr>
              <a:picLocks noChangeAspect="1"/>
            </p:cNvPicPr>
            <p:nvPr/>
          </p:nvPicPr>
          <p:blipFill rotWithShape="1">
            <a:blip r:embed="rId5">
              <a:extLst>
                <a:ext uri="{28A0092B-C50C-407E-A947-70E740481C1C}">
                  <a14:useLocalDpi xmlns:a14="http://schemas.microsoft.com/office/drawing/2010/main" val="0"/>
                </a:ext>
              </a:extLst>
            </a:blip>
            <a:srcRect t="57580" r="67820" b="15965"/>
            <a:stretch/>
          </p:blipFill>
          <p:spPr>
            <a:xfrm>
              <a:off x="3248983" y="4570526"/>
              <a:ext cx="3923414" cy="1814083"/>
            </a:xfrm>
            <a:prstGeom prst="rect">
              <a:avLst/>
            </a:prstGeom>
          </p:spPr>
        </p:pic>
      </p:grpSp>
      <p:pic>
        <p:nvPicPr>
          <p:cNvPr id="4" name="图片 3">
            <a:extLst>
              <a:ext uri="{FF2B5EF4-FFF2-40B4-BE49-F238E27FC236}">
                <a16:creationId xmlns:a16="http://schemas.microsoft.com/office/drawing/2014/main" id="{DBABECE6-0278-E010-4ADC-68F080DBFE4B}"/>
              </a:ext>
            </a:extLst>
          </p:cNvPr>
          <p:cNvPicPr>
            <a:picLocks noChangeAspect="1"/>
          </p:cNvPicPr>
          <p:nvPr/>
        </p:nvPicPr>
        <p:blipFill>
          <a:blip r:embed="rId6"/>
          <a:stretch>
            <a:fillRect/>
          </a:stretch>
        </p:blipFill>
        <p:spPr>
          <a:xfrm>
            <a:off x="1912470" y="2782170"/>
            <a:ext cx="3915052" cy="2186557"/>
          </a:xfrm>
          <a:prstGeom prst="rect">
            <a:avLst/>
          </a:prstGeom>
        </p:spPr>
      </p:pic>
    </p:spTree>
    <p:extLst>
      <p:ext uri="{BB962C8B-B14F-4D97-AF65-F5344CB8AC3E}">
        <p14:creationId xmlns:p14="http://schemas.microsoft.com/office/powerpoint/2010/main" val="126831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F608682-EDA5-4C4D-87D9-EC0E5D520BFF}"/>
              </a:ext>
            </a:extLst>
          </p:cNvPr>
          <p:cNvPicPr>
            <a:picLocks noChangeAspect="1"/>
          </p:cNvPicPr>
          <p:nvPr/>
        </p:nvPicPr>
        <p:blipFill rotWithShape="1">
          <a:blip r:embed="rId3">
            <a:extLst>
              <a:ext uri="{28A0092B-C50C-407E-A947-70E740481C1C}">
                <a14:useLocalDpi xmlns:a14="http://schemas.microsoft.com/office/drawing/2010/main" val="0"/>
              </a:ext>
            </a:extLst>
          </a:blip>
          <a:srcRect l="4017" t="9434" b="7675"/>
          <a:stretch/>
        </p:blipFill>
        <p:spPr>
          <a:xfrm>
            <a:off x="6422397" y="2610956"/>
            <a:ext cx="5589181" cy="3444948"/>
          </a:xfrm>
          <a:prstGeom prst="rect">
            <a:avLst/>
          </a:prstGeom>
        </p:spPr>
      </p:pic>
      <p:sp>
        <p:nvSpPr>
          <p:cNvPr id="3" name="文本框 2">
            <a:extLst>
              <a:ext uri="{FF2B5EF4-FFF2-40B4-BE49-F238E27FC236}">
                <a16:creationId xmlns:a16="http://schemas.microsoft.com/office/drawing/2014/main" id="{2478D074-73CD-094C-B019-810BDAC2DE03}"/>
              </a:ext>
            </a:extLst>
          </p:cNvPr>
          <p:cNvSpPr txBox="1"/>
          <p:nvPr/>
        </p:nvSpPr>
        <p:spPr>
          <a:xfrm>
            <a:off x="180422" y="458956"/>
            <a:ext cx="7409297" cy="5016758"/>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日强中弱</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自 </a:t>
            </a:r>
            <a:r>
              <a:rPr lang="en-US" altLang="zh-CN" sz="2000" dirty="0">
                <a:latin typeface="楷体" panose="02010609060101010101" pitchFamily="49" charset="-122"/>
                <a:ea typeface="楷体" panose="02010609060101010101" pitchFamily="49" charset="-122"/>
              </a:rPr>
              <a:t>1600 </a:t>
            </a:r>
            <a:r>
              <a:rPr lang="zh-CN" altLang="en-US" sz="2000" dirty="0">
                <a:latin typeface="楷体" panose="02010609060101010101" pitchFamily="49" charset="-122"/>
                <a:ea typeface="楷体" panose="02010609060101010101" pitchFamily="49" charset="-122"/>
              </a:rPr>
              <a:t>年以来，随着欧洲的兴起、亚洲的衰落，世界进入了以“先进的欧洲，落后的亚洲”为特征的时代，欧洲取代亚洲成为世界体系的主角。特别是到了 </a:t>
            </a:r>
            <a:r>
              <a:rPr lang="en-US" altLang="zh-CN" sz="2000" dirty="0">
                <a:latin typeface="楷体" panose="02010609060101010101" pitchFamily="49" charset="-122"/>
                <a:ea typeface="楷体" panose="02010609060101010101" pitchFamily="49" charset="-122"/>
              </a:rPr>
              <a:t>19 </a:t>
            </a:r>
            <a:r>
              <a:rPr lang="zh-CN" altLang="en-US" sz="2000" dirty="0">
                <a:latin typeface="楷体" panose="02010609060101010101" pitchFamily="49" charset="-122"/>
                <a:ea typeface="楷体" panose="02010609060101010101" pitchFamily="49" charset="-122"/>
              </a:rPr>
              <a:t>世纪后半期，中国成为西方列强的牺牲品，其落后贫弱之貌在世界上展示无遗，日本对中国的尊敬和期待随之烟消云散。</a:t>
            </a: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日本近代著名的启蒙思想家</a:t>
            </a:r>
            <a:r>
              <a:rPr lang="zh-CN" altLang="en-US" sz="2000" dirty="0">
                <a:solidFill>
                  <a:srgbClr val="FF0000"/>
                </a:solidFill>
                <a:latin typeface="楷体" panose="02010609060101010101" pitchFamily="49" charset="-122"/>
                <a:ea typeface="楷体" panose="02010609060101010101" pitchFamily="49" charset="-122"/>
              </a:rPr>
              <a:t>福泽谕吉</a:t>
            </a:r>
            <a:r>
              <a:rPr lang="zh-CN" altLang="en-US" sz="2000" dirty="0">
                <a:latin typeface="楷体" panose="02010609060101010101" pitchFamily="49" charset="-122"/>
                <a:ea typeface="楷体" panose="02010609060101010101" pitchFamily="49" charset="-122"/>
              </a:rPr>
              <a:t>目睹了欧美国家现代资本主义文明的巨大发展，也反思包括中日在内的东方国家封建主义的相继没落，遂萌生了要使日本摆脱中国的影响，成为欧洲型民族国家的所谓“脱亚入欧”思想。</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福泽谕吉发表著名的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脱亚论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一文主张日本“所奉行的主义，惟在脱亚二字。</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后期也有对华入侵的计划</a:t>
            </a:r>
          </a:p>
        </p:txBody>
      </p:sp>
      <p:pic>
        <p:nvPicPr>
          <p:cNvPr id="5" name="图片 4">
            <a:extLst>
              <a:ext uri="{FF2B5EF4-FFF2-40B4-BE49-F238E27FC236}">
                <a16:creationId xmlns:a16="http://schemas.microsoft.com/office/drawing/2014/main" id="{BE51E6B3-C22C-ED0C-8393-F5228BEA725F}"/>
              </a:ext>
            </a:extLst>
          </p:cNvPr>
          <p:cNvPicPr>
            <a:picLocks noChangeAspect="1"/>
          </p:cNvPicPr>
          <p:nvPr/>
        </p:nvPicPr>
        <p:blipFill>
          <a:blip r:embed="rId4"/>
          <a:stretch>
            <a:fillRect/>
          </a:stretch>
        </p:blipFill>
        <p:spPr>
          <a:xfrm>
            <a:off x="7718490" y="268529"/>
            <a:ext cx="4164316" cy="23424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F608682-EDA5-4C4D-87D9-EC0E5D520BFF}"/>
              </a:ext>
            </a:extLst>
          </p:cNvPr>
          <p:cNvPicPr>
            <a:picLocks noChangeAspect="1"/>
          </p:cNvPicPr>
          <p:nvPr/>
        </p:nvPicPr>
        <p:blipFill rotWithShape="1">
          <a:blip r:embed="rId3">
            <a:extLst>
              <a:ext uri="{28A0092B-C50C-407E-A947-70E740481C1C}">
                <a14:useLocalDpi xmlns:a14="http://schemas.microsoft.com/office/drawing/2010/main" val="0"/>
              </a:ext>
            </a:extLst>
          </a:blip>
          <a:srcRect l="4017" t="9434" b="7675"/>
          <a:stretch/>
        </p:blipFill>
        <p:spPr>
          <a:xfrm>
            <a:off x="6422397" y="2610956"/>
            <a:ext cx="5589181" cy="3444948"/>
          </a:xfrm>
          <a:prstGeom prst="rect">
            <a:avLst/>
          </a:prstGeom>
        </p:spPr>
      </p:pic>
      <p:sp>
        <p:nvSpPr>
          <p:cNvPr id="3" name="文本框 2">
            <a:extLst>
              <a:ext uri="{FF2B5EF4-FFF2-40B4-BE49-F238E27FC236}">
                <a16:creationId xmlns:a16="http://schemas.microsoft.com/office/drawing/2014/main" id="{2478D074-73CD-094C-B019-810BDAC2DE03}"/>
              </a:ext>
            </a:extLst>
          </p:cNvPr>
          <p:cNvSpPr txBox="1"/>
          <p:nvPr/>
        </p:nvSpPr>
        <p:spPr>
          <a:xfrm>
            <a:off x="180422" y="458956"/>
            <a:ext cx="7409297" cy="1938992"/>
          </a:xfrm>
          <a:prstGeom prst="rect">
            <a:avLst/>
          </a:prstGeom>
          <a:noFill/>
        </p:spPr>
        <p:txBody>
          <a:bodyPr wrap="square">
            <a:spAutoFit/>
          </a:bodyPr>
          <a:lstStyle/>
          <a:p>
            <a:r>
              <a:rPr lang="en-US" altLang="zh-CN" sz="2000" dirty="0">
                <a:latin typeface="楷体" panose="02010609060101010101" pitchFamily="49" charset="-122"/>
                <a:ea typeface="楷体" panose="02010609060101010101" pitchFamily="49" charset="-122"/>
              </a:rPr>
              <a:t>1868 </a:t>
            </a:r>
            <a:r>
              <a:rPr lang="zh-CN" altLang="en-US" sz="2000" dirty="0">
                <a:latin typeface="楷体" panose="02010609060101010101" pitchFamily="49" charset="-122"/>
                <a:ea typeface="楷体" panose="02010609060101010101" pitchFamily="49" charset="-122"/>
              </a:rPr>
              <a:t>年的明治维新为转折点。</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与此同时，日本又效法西方列强的殖民主义政策，叠加上本国源于古代中世纪的武士、武家当政及武士道的军国主义传统精神，这使得 日本得以用“出色的消化力”，一方面学习西方的工业化现代化，一方面学习西方强权政治殖民主义，均达到了“青出于蓝而胜于蓝”的地步。</a:t>
            </a:r>
            <a:endParaRPr lang="zh-CN" altLang="en-US" sz="2000" b="1" i="1" dirty="0"/>
          </a:p>
        </p:txBody>
      </p:sp>
      <p:pic>
        <p:nvPicPr>
          <p:cNvPr id="2" name="图片 1">
            <a:extLst>
              <a:ext uri="{FF2B5EF4-FFF2-40B4-BE49-F238E27FC236}">
                <a16:creationId xmlns:a16="http://schemas.microsoft.com/office/drawing/2014/main" id="{4A37B865-9B20-250F-95B3-9B80BEAA5A7D}"/>
              </a:ext>
            </a:extLst>
          </p:cNvPr>
          <p:cNvPicPr>
            <a:picLocks noChangeAspect="1"/>
          </p:cNvPicPr>
          <p:nvPr/>
        </p:nvPicPr>
        <p:blipFill>
          <a:blip r:embed="rId4"/>
          <a:stretch>
            <a:fillRect/>
          </a:stretch>
        </p:blipFill>
        <p:spPr>
          <a:xfrm>
            <a:off x="674130" y="3429000"/>
            <a:ext cx="6421879" cy="3243885"/>
          </a:xfrm>
          <a:prstGeom prst="rect">
            <a:avLst/>
          </a:prstGeom>
        </p:spPr>
      </p:pic>
      <p:pic>
        <p:nvPicPr>
          <p:cNvPr id="4" name="图片 3">
            <a:extLst>
              <a:ext uri="{FF2B5EF4-FFF2-40B4-BE49-F238E27FC236}">
                <a16:creationId xmlns:a16="http://schemas.microsoft.com/office/drawing/2014/main" id="{58FEA041-889B-7B6C-BD65-9B37B591BC86}"/>
              </a:ext>
            </a:extLst>
          </p:cNvPr>
          <p:cNvPicPr>
            <a:picLocks noChangeAspect="1"/>
          </p:cNvPicPr>
          <p:nvPr/>
        </p:nvPicPr>
        <p:blipFill>
          <a:blip r:embed="rId5"/>
          <a:stretch>
            <a:fillRect/>
          </a:stretch>
        </p:blipFill>
        <p:spPr>
          <a:xfrm>
            <a:off x="8561264" y="184225"/>
            <a:ext cx="2562225" cy="3619500"/>
          </a:xfrm>
          <a:prstGeom prst="rect">
            <a:avLst/>
          </a:prstGeom>
        </p:spPr>
      </p:pic>
      <p:sp>
        <p:nvSpPr>
          <p:cNvPr id="5" name="文本框 4">
            <a:extLst>
              <a:ext uri="{FF2B5EF4-FFF2-40B4-BE49-F238E27FC236}">
                <a16:creationId xmlns:a16="http://schemas.microsoft.com/office/drawing/2014/main" id="{E3E8EB92-71D2-010C-B58A-86D2C3A6694B}"/>
              </a:ext>
            </a:extLst>
          </p:cNvPr>
          <p:cNvSpPr txBox="1"/>
          <p:nvPr/>
        </p:nvSpPr>
        <p:spPr>
          <a:xfrm>
            <a:off x="8766391" y="4172505"/>
            <a:ext cx="2031325"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大河剧：直冲青天</a:t>
            </a:r>
          </a:p>
        </p:txBody>
      </p:sp>
    </p:spTree>
    <p:extLst>
      <p:ext uri="{BB962C8B-B14F-4D97-AF65-F5344CB8AC3E}">
        <p14:creationId xmlns:p14="http://schemas.microsoft.com/office/powerpoint/2010/main" val="2060998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405171" y="458956"/>
            <a:ext cx="5660041" cy="5940088"/>
          </a:xfrm>
          <a:prstGeom prst="rect">
            <a:avLst/>
          </a:prstGeom>
          <a:noFill/>
        </p:spPr>
        <p:txBody>
          <a:bodyPr wrap="square" rtlCol="0">
            <a:spAutoFit/>
          </a:bodyPr>
          <a:lstStyle/>
          <a:p>
            <a:r>
              <a:rPr lang="zh-CN" altLang="en-US" sz="2000" dirty="0">
                <a:solidFill>
                  <a:srgbClr val="000000"/>
                </a:solidFill>
                <a:effectLst/>
                <a:latin typeface="楷体" panose="02010609060101010101" pitchFamily="49" charset="-122"/>
                <a:ea typeface="楷体" panose="02010609060101010101" pitchFamily="49" charset="-122"/>
              </a:rPr>
              <a:t>明治维新后，随着日本成为亚洲唯一走上工业化道路并取得成功的国家，发源于南北朝时期的“</a:t>
            </a:r>
            <a:r>
              <a:rPr lang="zh-CN" altLang="en-US" sz="2000" b="1" dirty="0">
                <a:solidFill>
                  <a:srgbClr val="0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皇国史观</a:t>
            </a:r>
            <a:r>
              <a:rPr lang="zh-CN" altLang="en-US" sz="2000" dirty="0">
                <a:solidFill>
                  <a:srgbClr val="000000"/>
                </a:solidFill>
                <a:effectLst/>
                <a:latin typeface="楷体" panose="02010609060101010101" pitchFamily="49" charset="-122"/>
                <a:ea typeface="楷体" panose="02010609060101010101" pitchFamily="49" charset="-122"/>
              </a:rPr>
              <a:t>”被日本统治阶级奉为全民族纲领，并通过自上而下灌输而成为日本人的历史观的 主流。</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“皇国史观”的核心是把日本说成是“神的国家”，</a:t>
            </a:r>
            <a:r>
              <a:rPr lang="zh-CN" altLang="en-US" sz="2000" b="1" dirty="0">
                <a:solidFill>
                  <a:srgbClr val="0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日本要以天皇为中心，对天皇是否忠诚成为判断一切是非的标准</a:t>
            </a:r>
            <a:r>
              <a:rPr lang="zh-CN" altLang="en-US" sz="2000" dirty="0">
                <a:solidFill>
                  <a:srgbClr val="000000"/>
                </a:solidFill>
                <a:effectLst/>
                <a:latin typeface="楷体" panose="02010609060101010101" pitchFamily="49" charset="-122"/>
                <a:ea typeface="楷体" panose="02010609060101010101" pitchFamily="49" charset="-122"/>
              </a:rPr>
              <a:t>。二战时期，军国主义者将其发动的侵略战争说成是“圣战”、是“解放亚洲”的“正义之战”。</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在日本人看来，亚洲就是一群落后、病态、固陋、贫穷的“恶邻”，因此才需要日本去“解放亚洲”，为了进行这场所谓“正义的战争”，可以不择手段，可以对亚洲人“杀人不眨眼”，这才有了日本军国主义侵略亚洲期间所犯下的罄竹难书的滔天罪行。</a:t>
            </a:r>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7A2D9E0E-54D9-D7CC-D6AA-48B08794886A}"/>
              </a:ext>
            </a:extLst>
          </p:cNvPr>
          <p:cNvPicPr>
            <a:picLocks noChangeAspect="1"/>
          </p:cNvPicPr>
          <p:nvPr/>
        </p:nvPicPr>
        <p:blipFill>
          <a:blip r:embed="rId6"/>
          <a:stretch>
            <a:fillRect/>
          </a:stretch>
        </p:blipFill>
        <p:spPr>
          <a:xfrm>
            <a:off x="679040" y="98465"/>
            <a:ext cx="2969681" cy="3378049"/>
          </a:xfrm>
          <a:prstGeom prst="rect">
            <a:avLst/>
          </a:prstGeom>
        </p:spPr>
      </p:pic>
    </p:spTree>
    <p:extLst>
      <p:ext uri="{BB962C8B-B14F-4D97-AF65-F5344CB8AC3E}">
        <p14:creationId xmlns:p14="http://schemas.microsoft.com/office/powerpoint/2010/main" val="3313628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68875C4-F4DC-4FCB-BC84-BA76CAAAAB1B}"/>
              </a:ext>
            </a:extLst>
          </p:cNvPr>
          <p:cNvGrpSpPr/>
          <p:nvPr/>
        </p:nvGrpSpPr>
        <p:grpSpPr>
          <a:xfrm>
            <a:off x="7450592" y="2031999"/>
            <a:ext cx="5331729" cy="5085905"/>
            <a:chOff x="6970638" y="2473290"/>
            <a:chExt cx="5766842" cy="5500957"/>
          </a:xfrm>
        </p:grpSpPr>
        <p:pic>
          <p:nvPicPr>
            <p:cNvPr id="6" name="图片 5">
              <a:extLst>
                <a:ext uri="{FF2B5EF4-FFF2-40B4-BE49-F238E27FC236}">
                  <a16:creationId xmlns:a16="http://schemas.microsoft.com/office/drawing/2014/main" id="{9C8E8C0A-08AA-4370-AFB4-17400F86C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8" name="图片 7">
              <a:extLst>
                <a:ext uri="{FF2B5EF4-FFF2-40B4-BE49-F238E27FC236}">
                  <a16:creationId xmlns:a16="http://schemas.microsoft.com/office/drawing/2014/main" id="{94686EF9-93B2-4FC2-B912-E8C56B8A0B87}"/>
                </a:ext>
              </a:extLst>
            </p:cNvPr>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2" name="文本框 1">
            <a:extLst>
              <a:ext uri="{FF2B5EF4-FFF2-40B4-BE49-F238E27FC236}">
                <a16:creationId xmlns:a16="http://schemas.microsoft.com/office/drawing/2014/main" id="{993C8044-3836-1D25-ABCF-2B3DA275A02F}"/>
              </a:ext>
            </a:extLst>
          </p:cNvPr>
          <p:cNvSpPr txBox="1"/>
          <p:nvPr/>
        </p:nvSpPr>
        <p:spPr>
          <a:xfrm>
            <a:off x="603780" y="956510"/>
            <a:ext cx="8151942" cy="2554545"/>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在 </a:t>
            </a:r>
            <a:r>
              <a:rPr lang="en-US" altLang="zh-CN" sz="2000" dirty="0">
                <a:latin typeface="楷体" panose="02010609060101010101" pitchFamily="49" charset="-122"/>
                <a:ea typeface="楷体" panose="02010609060101010101" pitchFamily="49" charset="-122"/>
              </a:rPr>
              <a:t>1894 </a:t>
            </a:r>
            <a:r>
              <a:rPr lang="zh-CN" altLang="en-US" sz="2000" dirty="0">
                <a:latin typeface="楷体" panose="02010609060101010101" pitchFamily="49" charset="-122"/>
                <a:ea typeface="楷体" panose="02010609060101010101" pitchFamily="49" charset="-122"/>
              </a:rPr>
              <a:t>年，日本发动</a:t>
            </a:r>
            <a:r>
              <a:rPr lang="zh-CN" altLang="en-US" sz="2000" i="1" dirty="0">
                <a:latin typeface="楷体" panose="02010609060101010101" pitchFamily="49" charset="-122"/>
                <a:ea typeface="楷体" panose="02010609060101010101" pitchFamily="49" charset="-122"/>
              </a:rPr>
              <a:t>甲午战争</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1905 </a:t>
            </a:r>
            <a:r>
              <a:rPr lang="zh-CN" altLang="en-US" sz="2000" dirty="0">
                <a:latin typeface="楷体" panose="02010609060101010101" pitchFamily="49" charset="-122"/>
                <a:ea typeface="楷体" panose="02010609060101010101" pitchFamily="49" charset="-122"/>
              </a:rPr>
              <a:t>年在中国的土地上打</a:t>
            </a:r>
            <a:r>
              <a:rPr lang="zh-CN" altLang="en-US" sz="2000" i="1" dirty="0">
                <a:latin typeface="楷体" panose="02010609060101010101" pitchFamily="49" charset="-122"/>
                <a:ea typeface="楷体" panose="02010609060101010101" pitchFamily="49" charset="-122"/>
              </a:rPr>
              <a:t>日俄战争</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1931 </a:t>
            </a:r>
            <a:r>
              <a:rPr lang="zh-CN" altLang="en-US" sz="2000" dirty="0">
                <a:latin typeface="楷体" panose="02010609060101010101" pitchFamily="49" charset="-122"/>
                <a:ea typeface="楷体" panose="02010609060101010101" pitchFamily="49" charset="-122"/>
              </a:rPr>
              <a:t>年，日本发动</a:t>
            </a:r>
            <a:r>
              <a:rPr lang="zh-CN" altLang="en-US" sz="2000" i="1" dirty="0">
                <a:latin typeface="楷体" panose="02010609060101010101" pitchFamily="49" charset="-122"/>
                <a:ea typeface="楷体" panose="02010609060101010101" pitchFamily="49" charset="-122"/>
              </a:rPr>
              <a:t>九一八事变</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1937 </a:t>
            </a:r>
            <a:r>
              <a:rPr lang="zh-CN" altLang="en-US" sz="2000" dirty="0">
                <a:latin typeface="楷体" panose="02010609060101010101" pitchFamily="49" charset="-122"/>
                <a:ea typeface="楷体" panose="02010609060101010101" pitchFamily="49" charset="-122"/>
              </a:rPr>
              <a:t>年 </a:t>
            </a:r>
            <a:r>
              <a:rPr lang="en-US" altLang="zh-CN" sz="2000" dirty="0">
                <a:latin typeface="楷体" panose="02010609060101010101" pitchFamily="49" charset="-122"/>
                <a:ea typeface="楷体" panose="02010609060101010101" pitchFamily="49" charset="-122"/>
              </a:rPr>
              <a:t>7 </a:t>
            </a:r>
            <a:r>
              <a:rPr lang="zh-CN" altLang="en-US" sz="2000" dirty="0">
                <a:latin typeface="楷体" panose="02010609060101010101" pitchFamily="49" charset="-122"/>
                <a:ea typeface="楷体" panose="02010609060101010101" pitchFamily="49" charset="-122"/>
              </a:rPr>
              <a:t>月 </a:t>
            </a:r>
            <a:r>
              <a:rPr lang="en-US" altLang="zh-CN" sz="2000" dirty="0">
                <a:latin typeface="楷体" panose="02010609060101010101" pitchFamily="49" charset="-122"/>
                <a:ea typeface="楷体" panose="02010609060101010101" pitchFamily="49" charset="-122"/>
              </a:rPr>
              <a:t>7 </a:t>
            </a:r>
            <a:r>
              <a:rPr lang="zh-CN" altLang="en-US" sz="2000" dirty="0">
                <a:latin typeface="楷体" panose="02010609060101010101" pitchFamily="49" charset="-122"/>
                <a:ea typeface="楷体" panose="02010609060101010101" pitchFamily="49" charset="-122"/>
              </a:rPr>
              <a:t>日，日本发动</a:t>
            </a:r>
            <a:r>
              <a:rPr lang="zh-CN" altLang="en-US" sz="2000" i="1" dirty="0">
                <a:latin typeface="楷体" panose="02010609060101010101" pitchFamily="49" charset="-122"/>
                <a:ea typeface="楷体" panose="02010609060101010101" pitchFamily="49" charset="-122"/>
              </a:rPr>
              <a:t>卢沟桥事变</a:t>
            </a:r>
            <a:r>
              <a:rPr lang="zh-CN" altLang="en-US" sz="2000" dirty="0">
                <a:latin typeface="楷体" panose="02010609060101010101" pitchFamily="49" charset="-122"/>
                <a:ea typeface="楷体" panose="02010609060101010101" pitchFamily="49" charset="-122"/>
              </a:rPr>
              <a:t>，开始了</a:t>
            </a:r>
            <a:r>
              <a:rPr lang="zh-CN" altLang="en-US" sz="2000" i="1" dirty="0">
                <a:latin typeface="楷体" panose="02010609060101010101" pitchFamily="49" charset="-122"/>
                <a:ea typeface="楷体" panose="02010609060101010101" pitchFamily="49" charset="-122"/>
              </a:rPr>
              <a:t>全面侵华战争</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这一系列的战争都是日本以反对西方列强、“解放亚洲”为名而对中国等亚洲国家发动的侵略战争。直至 </a:t>
            </a:r>
            <a:r>
              <a:rPr lang="en-US" altLang="zh-CN" sz="2000" dirty="0">
                <a:latin typeface="楷体" panose="02010609060101010101" pitchFamily="49" charset="-122"/>
                <a:ea typeface="楷体" panose="02010609060101010101" pitchFamily="49" charset="-122"/>
              </a:rPr>
              <a:t>1941 </a:t>
            </a:r>
            <a:r>
              <a:rPr lang="zh-CN" altLang="en-US" sz="2000" dirty="0">
                <a:latin typeface="楷体" panose="02010609060101010101" pitchFamily="49" charset="-122"/>
                <a:ea typeface="楷体" panose="02010609060101010101" pitchFamily="49" charset="-122"/>
              </a:rPr>
              <a:t>年 </a:t>
            </a:r>
            <a:r>
              <a:rPr lang="en-US" altLang="zh-CN" sz="2000" dirty="0">
                <a:latin typeface="楷体" panose="02010609060101010101" pitchFamily="49" charset="-122"/>
                <a:ea typeface="楷体" panose="02010609060101010101" pitchFamily="49" charset="-122"/>
              </a:rPr>
              <a:t>12 </a:t>
            </a:r>
            <a:r>
              <a:rPr lang="zh-CN" altLang="en-US" sz="2000" dirty="0">
                <a:latin typeface="楷体" panose="02010609060101010101" pitchFamily="49" charset="-122"/>
                <a:ea typeface="楷体" panose="02010609060101010101" pitchFamily="49" charset="-122"/>
              </a:rPr>
              <a:t>月，日本居然直接挑战美国，偷袭珍珠港，发动了</a:t>
            </a:r>
            <a:r>
              <a:rPr lang="zh-CN" altLang="en-US" sz="2000" i="1" dirty="0">
                <a:latin typeface="楷体" panose="02010609060101010101" pitchFamily="49" charset="-122"/>
                <a:ea typeface="楷体" panose="02010609060101010101" pitchFamily="49" charset="-122"/>
              </a:rPr>
              <a:t>太平洋战争</a:t>
            </a:r>
            <a:r>
              <a:rPr lang="zh-CN" altLang="en-US" sz="2000" dirty="0">
                <a:latin typeface="楷体" panose="02010609060101010101" pitchFamily="49" charset="-122"/>
                <a:ea typeface="楷体" panose="02010609060101010101" pitchFamily="49" charset="-122"/>
              </a:rPr>
              <a:t>。</a:t>
            </a:r>
          </a:p>
          <a:p>
            <a:endParaRPr lang="zh-CN" altLang="en-US" sz="2000"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86CDC096-FF6D-E3E7-DAB5-68BFCDD3F147}"/>
              </a:ext>
            </a:extLst>
          </p:cNvPr>
          <p:cNvPicPr>
            <a:picLocks noChangeAspect="1"/>
          </p:cNvPicPr>
          <p:nvPr/>
        </p:nvPicPr>
        <p:blipFill>
          <a:blip r:embed="rId5"/>
          <a:stretch>
            <a:fillRect/>
          </a:stretch>
        </p:blipFill>
        <p:spPr>
          <a:xfrm>
            <a:off x="1192144" y="3229252"/>
            <a:ext cx="5646198" cy="3175986"/>
          </a:xfrm>
          <a:prstGeom prst="rect">
            <a:avLst/>
          </a:prstGeom>
        </p:spPr>
      </p:pic>
    </p:spTree>
    <p:extLst>
      <p:ext uri="{BB962C8B-B14F-4D97-AF65-F5344CB8AC3E}">
        <p14:creationId xmlns:p14="http://schemas.microsoft.com/office/powerpoint/2010/main" val="3771841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库_图片 1"/>
          <p:cNvPicPr>
            <a:picLocks noChangeAspect="1"/>
          </p:cNvPicPr>
          <p:nvPr>
            <p:custDataLst>
              <p:tags r:id="rId1"/>
            </p:custDataLst>
          </p:nvPr>
        </p:nvPicPr>
        <p:blipFill rotWithShape="1">
          <a:blip r:embed="rId12" cstate="print">
            <a:extLst>
              <a:ext uri="{28A0092B-C50C-407E-A947-70E740481C1C}">
                <a14:useLocalDpi xmlns:a14="http://schemas.microsoft.com/office/drawing/2010/main" val="0"/>
              </a:ext>
            </a:extLst>
          </a:blip>
          <a:srcRect l="35120" t="59998"/>
          <a:stretch/>
        </p:blipFill>
        <p:spPr>
          <a:xfrm>
            <a:off x="7770001" y="2450032"/>
            <a:ext cx="1107299" cy="1365410"/>
          </a:xfrm>
          <a:prstGeom prst="rect">
            <a:avLst/>
          </a:prstGeom>
        </p:spPr>
      </p:pic>
      <p:pic>
        <p:nvPicPr>
          <p:cNvPr id="4" name="PA_库_图片 3"/>
          <p:cNvPicPr>
            <a:picLocks noChangeAspect="1"/>
          </p:cNvPicPr>
          <p:nvPr>
            <p:custDataLst>
              <p:tags r:id="rId2"/>
            </p:custDataLst>
          </p:nvPr>
        </p:nvPicPr>
        <p:blipFill rotWithShape="1">
          <a:blip r:embed="rId13" cstate="print">
            <a:extLst>
              <a:ext uri="{28A0092B-C50C-407E-A947-70E740481C1C}">
                <a14:useLocalDpi xmlns:a14="http://schemas.microsoft.com/office/drawing/2010/main" val="0"/>
              </a:ext>
            </a:extLst>
          </a:blip>
          <a:srcRect l="28538" t="51160"/>
          <a:stretch/>
        </p:blipFill>
        <p:spPr>
          <a:xfrm>
            <a:off x="4850633" y="2400942"/>
            <a:ext cx="1034847" cy="1414500"/>
          </a:xfrm>
          <a:prstGeom prst="rect">
            <a:avLst/>
          </a:prstGeom>
        </p:spPr>
      </p:pic>
      <p:pic>
        <p:nvPicPr>
          <p:cNvPr id="3" name="PA_库_图片 2"/>
          <p:cNvPicPr>
            <a:picLocks noChangeAspect="1"/>
          </p:cNvPicPr>
          <p:nvPr>
            <p:custDataLst>
              <p:tags r:id="rId3"/>
            </p:custDataLst>
          </p:nvPr>
        </p:nvPicPr>
        <p:blipFill rotWithShape="1">
          <a:blip r:embed="rId14" cstate="print">
            <a:extLst>
              <a:ext uri="{28A0092B-C50C-407E-A947-70E740481C1C}">
                <a14:useLocalDpi xmlns:a14="http://schemas.microsoft.com/office/drawing/2010/main" val="0"/>
              </a:ext>
            </a:extLst>
          </a:blip>
          <a:srcRect l="49382" t="44612" r="8432" b="17689"/>
          <a:stretch/>
        </p:blipFill>
        <p:spPr>
          <a:xfrm>
            <a:off x="2021743" y="2450032"/>
            <a:ext cx="689569" cy="1232461"/>
          </a:xfrm>
          <a:prstGeom prst="rect">
            <a:avLst/>
          </a:prstGeom>
        </p:spPr>
      </p:pic>
      <p:sp>
        <p:nvSpPr>
          <p:cNvPr id="6" name="PA_库_矩形 5"/>
          <p:cNvSpPr/>
          <p:nvPr>
            <p:custDataLst>
              <p:tags r:id="rId4"/>
            </p:custDataLst>
          </p:nvPr>
        </p:nvSpPr>
        <p:spPr>
          <a:xfrm>
            <a:off x="1084027" y="2542934"/>
            <a:ext cx="553998" cy="3493882"/>
          </a:xfrm>
          <a:prstGeom prst="rect">
            <a:avLst/>
          </a:prstGeom>
        </p:spPr>
        <p:txBody>
          <a:bodyPr vert="eaVert" wrap="square">
            <a:spAutoFit/>
          </a:bodyPr>
          <a:lstStyle/>
          <a:p>
            <a:r>
              <a:rPr lang="zh-CN" altLang="en-US" sz="2400" dirty="0">
                <a:solidFill>
                  <a:srgbClr val="483F40"/>
                </a:solidFill>
                <a:latin typeface="楷体" panose="02010609060101010101" pitchFamily="49" charset="-122"/>
                <a:ea typeface="楷体" panose="02010609060101010101" pitchFamily="49" charset="-122"/>
                <a:sym typeface="iekie pocangqiong" panose="02000503000000000000" pitchFamily="2" charset="-122"/>
              </a:rPr>
              <a:t>近代以前日本的朝鲜观</a:t>
            </a:r>
          </a:p>
        </p:txBody>
      </p:sp>
      <p:sp>
        <p:nvSpPr>
          <p:cNvPr id="11" name="PA_库_矩形 5"/>
          <p:cNvSpPr/>
          <p:nvPr>
            <p:custDataLst>
              <p:tags r:id="rId5"/>
            </p:custDataLst>
          </p:nvPr>
        </p:nvSpPr>
        <p:spPr>
          <a:xfrm>
            <a:off x="4846756" y="617966"/>
            <a:ext cx="2127505" cy="1318502"/>
          </a:xfrm>
          <a:prstGeom prst="rect">
            <a:avLst/>
          </a:prstGeom>
        </p:spPr>
        <p:txBody>
          <a:bodyPr vert="horz" wrap="none">
            <a:spAutoFit/>
          </a:bodyPr>
          <a:lstStyle/>
          <a:p>
            <a:pPr algn="ctr">
              <a:lnSpc>
                <a:spcPct val="150000"/>
              </a:lnSpc>
            </a:pPr>
            <a:r>
              <a:rPr lang="zh-CN" altLang="en-US" sz="60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目  录</a:t>
            </a:r>
            <a:endParaRPr lang="en-US" altLang="zh-CN" sz="60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endParaRPr>
          </a:p>
        </p:txBody>
      </p:sp>
      <p:sp>
        <p:nvSpPr>
          <p:cNvPr id="17" name="PA_库_矩形 5">
            <a:extLst>
              <a:ext uri="{FF2B5EF4-FFF2-40B4-BE49-F238E27FC236}">
                <a16:creationId xmlns:a16="http://schemas.microsoft.com/office/drawing/2014/main" id="{B5D31B66-F10D-456C-AF7C-CAC5EA8739E2}"/>
              </a:ext>
            </a:extLst>
          </p:cNvPr>
          <p:cNvSpPr/>
          <p:nvPr>
            <p:custDataLst>
              <p:tags r:id="rId6"/>
            </p:custDataLst>
          </p:nvPr>
        </p:nvSpPr>
        <p:spPr>
          <a:xfrm>
            <a:off x="3974751" y="2542934"/>
            <a:ext cx="553998" cy="3066638"/>
          </a:xfrm>
          <a:prstGeom prst="rect">
            <a:avLst/>
          </a:prstGeom>
        </p:spPr>
        <p:txBody>
          <a:bodyPr vert="eaVert" wrap="square">
            <a:spAutoFit/>
          </a:bodyPr>
          <a:lstStyle/>
          <a:p>
            <a:r>
              <a:rPr lang="zh-CN" altLang="en-US" sz="2400" dirty="0">
                <a:latin typeface="楷体" panose="02010609060101010101" pitchFamily="49" charset="-122"/>
                <a:ea typeface="楷体" panose="02010609060101010101" pitchFamily="49" charset="-122"/>
              </a:rPr>
              <a:t>中日博弈的历史考察</a:t>
            </a:r>
            <a:endParaRPr lang="zh-CN" altLang="en-US" sz="2400" dirty="0">
              <a:solidFill>
                <a:srgbClr val="483F40"/>
              </a:solidFill>
              <a:latin typeface="楷体" panose="02010609060101010101" pitchFamily="49" charset="-122"/>
              <a:ea typeface="楷体" panose="02010609060101010101" pitchFamily="49" charset="-122"/>
              <a:sym typeface="iekie pocangqiong" panose="02000503000000000000" pitchFamily="2" charset="-122"/>
            </a:endParaRPr>
          </a:p>
        </p:txBody>
      </p:sp>
      <p:sp>
        <p:nvSpPr>
          <p:cNvPr id="21" name="PA_库_矩形 5">
            <a:extLst>
              <a:ext uri="{FF2B5EF4-FFF2-40B4-BE49-F238E27FC236}">
                <a16:creationId xmlns:a16="http://schemas.microsoft.com/office/drawing/2014/main" id="{5DE37AE9-D27F-4767-863C-53925CA42E88}"/>
              </a:ext>
            </a:extLst>
          </p:cNvPr>
          <p:cNvSpPr/>
          <p:nvPr>
            <p:custDataLst>
              <p:tags r:id="rId7"/>
            </p:custDataLst>
          </p:nvPr>
        </p:nvSpPr>
        <p:spPr>
          <a:xfrm>
            <a:off x="6865502" y="2542934"/>
            <a:ext cx="553998" cy="3066638"/>
          </a:xfrm>
          <a:prstGeom prst="rect">
            <a:avLst/>
          </a:prstGeom>
        </p:spPr>
        <p:txBody>
          <a:bodyPr vert="eaVert" wrap="square">
            <a:spAutoFit/>
          </a:bodyPr>
          <a:lstStyle/>
          <a:p>
            <a:r>
              <a:rPr lang="zh-CN" altLang="en-US" sz="2400" b="0" i="0" dirty="0">
                <a:solidFill>
                  <a:srgbClr val="483F40"/>
                </a:solidFill>
                <a:effectLst/>
                <a:latin typeface="楷体" panose="02010609060101010101" pitchFamily="49" charset="-122"/>
                <a:ea typeface="楷体" panose="02010609060101010101" pitchFamily="49" charset="-122"/>
                <a:sym typeface="iekie pocangqiong" panose="02000503000000000000" pitchFamily="2" charset="-122"/>
              </a:rPr>
              <a:t>中日韩的关系的思考</a:t>
            </a:r>
            <a:endParaRPr lang="zh-CN" altLang="en-US" sz="2400" dirty="0">
              <a:solidFill>
                <a:srgbClr val="483F40"/>
              </a:solidFill>
              <a:latin typeface="楷体" panose="02010609060101010101" pitchFamily="49" charset="-122"/>
              <a:ea typeface="楷体" panose="02010609060101010101" pitchFamily="49" charset="-122"/>
              <a:sym typeface="iekie pocangqiong" panose="02000503000000000000" pitchFamily="2" charset="-122"/>
            </a:endParaRPr>
          </a:p>
        </p:txBody>
      </p:sp>
      <p:sp>
        <p:nvSpPr>
          <p:cNvPr id="25" name="PA_库_矩形 5">
            <a:extLst>
              <a:ext uri="{FF2B5EF4-FFF2-40B4-BE49-F238E27FC236}">
                <a16:creationId xmlns:a16="http://schemas.microsoft.com/office/drawing/2014/main" id="{E28721F2-414A-489E-832C-8995A096CFE4}"/>
              </a:ext>
            </a:extLst>
          </p:cNvPr>
          <p:cNvSpPr/>
          <p:nvPr>
            <p:custDataLst>
              <p:tags r:id="rId8"/>
            </p:custDataLst>
          </p:nvPr>
        </p:nvSpPr>
        <p:spPr>
          <a:xfrm>
            <a:off x="9756198" y="2542934"/>
            <a:ext cx="553998" cy="3066638"/>
          </a:xfrm>
          <a:prstGeom prst="rect">
            <a:avLst/>
          </a:prstGeom>
        </p:spPr>
        <p:txBody>
          <a:bodyPr vert="eaVert" wrap="square">
            <a:spAutoFit/>
          </a:bodyPr>
          <a:lstStyle/>
          <a:p>
            <a:r>
              <a:rPr lang="zh-CN" altLang="en-US" sz="2400" b="0" i="0" dirty="0">
                <a:solidFill>
                  <a:srgbClr val="483F40"/>
                </a:solidFill>
                <a:effectLst/>
                <a:latin typeface="楷体" panose="02010609060101010101" pitchFamily="49" charset="-122"/>
                <a:ea typeface="楷体" panose="02010609060101010101" pitchFamily="49" charset="-122"/>
                <a:sym typeface="iekie pocangqiong" panose="02000503000000000000" pitchFamily="2" charset="-122"/>
              </a:rPr>
              <a:t>质询</a:t>
            </a:r>
            <a:endParaRPr lang="zh-CN" altLang="en-US" sz="2400" dirty="0">
              <a:solidFill>
                <a:srgbClr val="483F40"/>
              </a:solidFill>
              <a:latin typeface="楷体" panose="02010609060101010101" pitchFamily="49" charset="-122"/>
              <a:ea typeface="楷体" panose="02010609060101010101" pitchFamily="49" charset="-122"/>
              <a:sym typeface="iekie pocangqiong" panose="02000503000000000000" pitchFamily="2" charset="-122"/>
            </a:endParaRPr>
          </a:p>
        </p:txBody>
      </p:sp>
      <p:pic>
        <p:nvPicPr>
          <p:cNvPr id="26" name="PA_库_图片 2">
            <a:extLst>
              <a:ext uri="{FF2B5EF4-FFF2-40B4-BE49-F238E27FC236}">
                <a16:creationId xmlns:a16="http://schemas.microsoft.com/office/drawing/2014/main" id="{A53E6FF0-2EDD-487A-8261-DCF36D6BCA39}"/>
              </a:ext>
            </a:extLst>
          </p:cNvPr>
          <p:cNvPicPr>
            <a:picLocks noChangeAspect="1"/>
          </p:cNvPicPr>
          <p:nvPr>
            <p:custDataLst>
              <p:tags r:id="rId9"/>
            </p:custDataLst>
          </p:nvPr>
        </p:nvPicPr>
        <p:blipFill rotWithShape="1">
          <a:blip r:embed="rId14" cstate="print">
            <a:extLst>
              <a:ext uri="{28A0092B-C50C-407E-A947-70E740481C1C}">
                <a14:useLocalDpi xmlns:a14="http://schemas.microsoft.com/office/drawing/2010/main" val="0"/>
              </a:ext>
            </a:extLst>
          </a:blip>
          <a:srcRect l="49382" t="44612" r="8432" b="17689"/>
          <a:stretch/>
        </p:blipFill>
        <p:spPr>
          <a:xfrm>
            <a:off x="10632080" y="2450031"/>
            <a:ext cx="689569" cy="1232461"/>
          </a:xfrm>
          <a:prstGeom prst="rect">
            <a:avLst/>
          </a:prstGeom>
        </p:spPr>
      </p:pic>
    </p:spTree>
    <p:extLst>
      <p:ext uri="{BB962C8B-B14F-4D97-AF65-F5344CB8AC3E}">
        <p14:creationId xmlns:p14="http://schemas.microsoft.com/office/powerpoint/2010/main" val="1958318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anim calcmode="lin" valueType="num">
                                      <p:cBhvr>
                                        <p:cTn id="19" dur="750" fill="hold"/>
                                        <p:tgtEl>
                                          <p:spTgt spid="6"/>
                                        </p:tgtEl>
                                        <p:attrNameLst>
                                          <p:attrName>ppt_x</p:attrName>
                                        </p:attrNameLst>
                                      </p:cBhvr>
                                      <p:tavLst>
                                        <p:tav tm="0">
                                          <p:val>
                                            <p:strVal val="#ppt_x"/>
                                          </p:val>
                                        </p:tav>
                                        <p:tav tm="100000">
                                          <p:val>
                                            <p:strVal val="#ppt_x"/>
                                          </p:val>
                                        </p:tav>
                                      </p:tavLst>
                                    </p:anim>
                                    <p:anim calcmode="lin" valueType="num">
                                      <p:cBhvr>
                                        <p:cTn id="20" dur="75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750"/>
                                        <p:tgtEl>
                                          <p:spTgt spid="4"/>
                                        </p:tgtEl>
                                      </p:cBhvr>
                                    </p:animEffect>
                                    <p:anim calcmode="lin" valueType="num">
                                      <p:cBhvr>
                                        <p:cTn id="25" dur="750" fill="hold"/>
                                        <p:tgtEl>
                                          <p:spTgt spid="4"/>
                                        </p:tgtEl>
                                        <p:attrNameLst>
                                          <p:attrName>ppt_x</p:attrName>
                                        </p:attrNameLst>
                                      </p:cBhvr>
                                      <p:tavLst>
                                        <p:tav tm="0">
                                          <p:val>
                                            <p:strVal val="#ppt_x"/>
                                          </p:val>
                                        </p:tav>
                                        <p:tav tm="100000">
                                          <p:val>
                                            <p:strVal val="#ppt_x"/>
                                          </p:val>
                                        </p:tav>
                                      </p:tavLst>
                                    </p:anim>
                                    <p:anim calcmode="lin" valueType="num">
                                      <p:cBhvr>
                                        <p:cTn id="26" dur="75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anim calcmode="lin" valueType="num">
                                      <p:cBhvr>
                                        <p:cTn id="30" dur="750" fill="hold"/>
                                        <p:tgtEl>
                                          <p:spTgt spid="17"/>
                                        </p:tgtEl>
                                        <p:attrNameLst>
                                          <p:attrName>ppt_x</p:attrName>
                                        </p:attrNameLst>
                                      </p:cBhvr>
                                      <p:tavLst>
                                        <p:tav tm="0">
                                          <p:val>
                                            <p:strVal val="#ppt_x"/>
                                          </p:val>
                                        </p:tav>
                                        <p:tav tm="100000">
                                          <p:val>
                                            <p:strVal val="#ppt_x"/>
                                          </p:val>
                                        </p:tav>
                                      </p:tavLst>
                                    </p:anim>
                                    <p:anim calcmode="lin" valueType="num">
                                      <p:cBhvr>
                                        <p:cTn id="31" dur="75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2250"/>
                            </p:stCondLst>
                            <p:childTnLst>
                              <p:par>
                                <p:cTn id="33" presetID="42"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750"/>
                                        <p:tgtEl>
                                          <p:spTgt spid="2"/>
                                        </p:tgtEl>
                                      </p:cBhvr>
                                    </p:animEffect>
                                    <p:anim calcmode="lin" valueType="num">
                                      <p:cBhvr>
                                        <p:cTn id="36" dur="750" fill="hold"/>
                                        <p:tgtEl>
                                          <p:spTgt spid="2"/>
                                        </p:tgtEl>
                                        <p:attrNameLst>
                                          <p:attrName>ppt_x</p:attrName>
                                        </p:attrNameLst>
                                      </p:cBhvr>
                                      <p:tavLst>
                                        <p:tav tm="0">
                                          <p:val>
                                            <p:strVal val="#ppt_x"/>
                                          </p:val>
                                        </p:tav>
                                        <p:tav tm="100000">
                                          <p:val>
                                            <p:strVal val="#ppt_x"/>
                                          </p:val>
                                        </p:tav>
                                      </p:tavLst>
                                    </p:anim>
                                    <p:anim calcmode="lin" valueType="num">
                                      <p:cBhvr>
                                        <p:cTn id="37" dur="750" fill="hold"/>
                                        <p:tgtEl>
                                          <p:spTgt spid="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750"/>
                                        <p:tgtEl>
                                          <p:spTgt spid="21"/>
                                        </p:tgtEl>
                                      </p:cBhvr>
                                    </p:animEffect>
                                    <p:anim calcmode="lin" valueType="num">
                                      <p:cBhvr>
                                        <p:cTn id="41" dur="750" fill="hold"/>
                                        <p:tgtEl>
                                          <p:spTgt spid="21"/>
                                        </p:tgtEl>
                                        <p:attrNameLst>
                                          <p:attrName>ppt_x</p:attrName>
                                        </p:attrNameLst>
                                      </p:cBhvr>
                                      <p:tavLst>
                                        <p:tav tm="0">
                                          <p:val>
                                            <p:strVal val="#ppt_x"/>
                                          </p:val>
                                        </p:tav>
                                        <p:tav tm="100000">
                                          <p:val>
                                            <p:strVal val="#ppt_x"/>
                                          </p:val>
                                        </p:tav>
                                      </p:tavLst>
                                    </p:anim>
                                    <p:anim calcmode="lin" valueType="num">
                                      <p:cBhvr>
                                        <p:cTn id="42" dur="75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50"/>
                                        <p:tgtEl>
                                          <p:spTgt spid="25"/>
                                        </p:tgtEl>
                                      </p:cBhvr>
                                    </p:animEffect>
                                    <p:anim calcmode="lin" valueType="num">
                                      <p:cBhvr>
                                        <p:cTn id="47" dur="750" fill="hold"/>
                                        <p:tgtEl>
                                          <p:spTgt spid="25"/>
                                        </p:tgtEl>
                                        <p:attrNameLst>
                                          <p:attrName>ppt_x</p:attrName>
                                        </p:attrNameLst>
                                      </p:cBhvr>
                                      <p:tavLst>
                                        <p:tav tm="0">
                                          <p:val>
                                            <p:strVal val="#ppt_x"/>
                                          </p:val>
                                        </p:tav>
                                        <p:tav tm="100000">
                                          <p:val>
                                            <p:strVal val="#ppt_x"/>
                                          </p:val>
                                        </p:tav>
                                      </p:tavLst>
                                    </p:anim>
                                    <p:anim calcmode="lin" valueType="num">
                                      <p:cBhvr>
                                        <p:cTn id="48" dur="750" fill="hold"/>
                                        <p:tgtEl>
                                          <p:spTgt spid="2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750"/>
                                        <p:tgtEl>
                                          <p:spTgt spid="26"/>
                                        </p:tgtEl>
                                      </p:cBhvr>
                                    </p:animEffect>
                                    <p:anim calcmode="lin" valueType="num">
                                      <p:cBhvr>
                                        <p:cTn id="52" dur="750" fill="hold"/>
                                        <p:tgtEl>
                                          <p:spTgt spid="26"/>
                                        </p:tgtEl>
                                        <p:attrNameLst>
                                          <p:attrName>ppt_x</p:attrName>
                                        </p:attrNameLst>
                                      </p:cBhvr>
                                      <p:tavLst>
                                        <p:tav tm="0">
                                          <p:val>
                                            <p:strVal val="#ppt_x"/>
                                          </p:val>
                                        </p:tav>
                                        <p:tav tm="100000">
                                          <p:val>
                                            <p:strVal val="#ppt_x"/>
                                          </p:val>
                                        </p:tav>
                                      </p:tavLst>
                                    </p:anim>
                                    <p:anim calcmode="lin" valueType="num">
                                      <p:cBhvr>
                                        <p:cTn id="53"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7" grpId="0"/>
      <p:bldP spid="21"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405171" y="594805"/>
            <a:ext cx="5660041" cy="3477875"/>
          </a:xfrm>
          <a:prstGeom prst="rect">
            <a:avLst/>
          </a:prstGeom>
          <a:noFill/>
        </p:spPr>
        <p:txBody>
          <a:bodyPr wrap="square" rtlCol="0">
            <a:spAutoFit/>
          </a:bodyPr>
          <a:lstStyle/>
          <a:p>
            <a:r>
              <a:rPr lang="en-US" altLang="zh-CN" sz="2000" dirty="0">
                <a:solidFill>
                  <a:srgbClr val="000000"/>
                </a:solidFill>
                <a:effectLst/>
                <a:latin typeface="楷体" panose="02010609060101010101" pitchFamily="49" charset="-122"/>
                <a:ea typeface="楷体" panose="02010609060101010101" pitchFamily="49" charset="-122"/>
              </a:rPr>
              <a:t>1955 </a:t>
            </a:r>
            <a:r>
              <a:rPr lang="zh-CN" altLang="en-US" sz="2000" dirty="0">
                <a:solidFill>
                  <a:srgbClr val="000000"/>
                </a:solidFill>
                <a:effectLst/>
                <a:latin typeface="楷体" panose="02010609060101010101" pitchFamily="49" charset="-122"/>
                <a:ea typeface="楷体" panose="02010609060101010101" pitchFamily="49" charset="-122"/>
              </a:rPr>
              <a:t>年，毛泽东主席在会见日本客人时曾说：“我们两个民族现在是平等了，是两个伟大的民族。”从毛主席讲那段话以后，中日关系开始了“第三个历史”，既二战后的中日关系史。</a:t>
            </a:r>
            <a:endParaRPr lang="en-US" altLang="zh-CN" sz="2000" dirty="0">
              <a:solidFill>
                <a:srgbClr val="000000"/>
              </a:solidFill>
              <a:effectLst/>
              <a:latin typeface="楷体" panose="02010609060101010101" pitchFamily="49" charset="-122"/>
              <a:ea typeface="楷体" panose="02010609060101010101" pitchFamily="49" charset="-122"/>
            </a:endParaRPr>
          </a:p>
          <a:p>
            <a:r>
              <a:rPr lang="en-US" altLang="zh-CN" sz="2000" dirty="0">
                <a:solidFill>
                  <a:srgbClr val="000000"/>
                </a:solidFill>
                <a:effectLst/>
                <a:latin typeface="楷体" panose="02010609060101010101" pitchFamily="49" charset="-122"/>
                <a:ea typeface="楷体" panose="02010609060101010101" pitchFamily="49" charset="-122"/>
              </a:rPr>
              <a:t>1949</a:t>
            </a:r>
            <a:r>
              <a:rPr lang="zh-CN" altLang="en-US" sz="2000" dirty="0">
                <a:solidFill>
                  <a:srgbClr val="000000"/>
                </a:solidFill>
                <a:effectLst/>
                <a:latin typeface="楷体" panose="02010609060101010101" pitchFamily="49" charset="-122"/>
                <a:ea typeface="楷体" panose="02010609060101010101" pitchFamily="49" charset="-122"/>
              </a:rPr>
              <a:t>年新中国成立，开始了</a:t>
            </a:r>
            <a:r>
              <a:rPr lang="zh-CN" altLang="en-US" sz="2000" i="1" dirty="0">
                <a:solidFill>
                  <a:srgbClr val="000000"/>
                </a:solidFill>
                <a:effectLst/>
                <a:latin typeface="楷体" panose="02010609060101010101" pitchFamily="49" charset="-122"/>
                <a:ea typeface="楷体" panose="02010609060101010101" pitchFamily="49" charset="-122"/>
              </a:rPr>
              <a:t>社会主义建设</a:t>
            </a:r>
            <a:r>
              <a:rPr lang="zh-CN" altLang="en-US" sz="2000" dirty="0">
                <a:solidFill>
                  <a:srgbClr val="000000"/>
                </a:solidFill>
                <a:effectLst/>
                <a:latin typeface="楷体" panose="02010609060101010101" pitchFamily="49" charset="-122"/>
                <a:ea typeface="楷体" panose="02010609060101010101" pitchFamily="49" charset="-122"/>
              </a:rPr>
              <a:t>；</a:t>
            </a:r>
            <a:endParaRPr lang="en-US" altLang="zh-CN" sz="2000" dirty="0">
              <a:solidFill>
                <a:srgbClr val="000000"/>
              </a:solidFill>
              <a:effectLst/>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二战后日本走上了</a:t>
            </a:r>
            <a:r>
              <a:rPr lang="zh-CN" altLang="en-US" sz="2000" i="1" dirty="0">
                <a:solidFill>
                  <a:srgbClr val="000000"/>
                </a:solidFill>
                <a:effectLst/>
                <a:latin typeface="楷体" panose="02010609060101010101" pitchFamily="49" charset="-122"/>
                <a:ea typeface="楷体" panose="02010609060101010101" pitchFamily="49" charset="-122"/>
              </a:rPr>
              <a:t>和平发展道路</a:t>
            </a:r>
            <a:r>
              <a:rPr lang="zh-CN" altLang="en-US" sz="2000" dirty="0">
                <a:solidFill>
                  <a:srgbClr val="000000"/>
                </a:solidFill>
                <a:effectLst/>
                <a:latin typeface="楷体" panose="02010609060101010101" pitchFamily="49" charset="-122"/>
                <a:ea typeface="楷体" panose="02010609060101010101" pitchFamily="49" charset="-122"/>
              </a:rPr>
              <a:t>。</a:t>
            </a:r>
            <a:endParaRPr lang="en-US" altLang="zh-CN" sz="2000" dirty="0">
              <a:solidFill>
                <a:srgbClr val="000000"/>
              </a:solidFill>
              <a:effectLst/>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“日强中弱”的中日关系终成历史，并开始走向两千多年来从未有过的第三种状态</a:t>
            </a:r>
            <a:r>
              <a:rPr lang="en-US" altLang="zh-CN" sz="2000" i="1" dirty="0">
                <a:solidFill>
                  <a:srgbClr val="000000"/>
                </a:solidFill>
                <a:effectLst/>
                <a:latin typeface="楷体" panose="02010609060101010101" pitchFamily="49" charset="-122"/>
                <a:ea typeface="楷体" panose="02010609060101010101" pitchFamily="49" charset="-122"/>
              </a:rPr>
              <a:t>——“</a:t>
            </a:r>
            <a:r>
              <a:rPr lang="zh-CN" altLang="en-US" sz="2000" i="1" dirty="0">
                <a:solidFill>
                  <a:srgbClr val="000000"/>
                </a:solidFill>
                <a:effectLst/>
                <a:latin typeface="楷体" panose="02010609060101010101" pitchFamily="49" charset="-122"/>
                <a:ea typeface="楷体" panose="02010609060101010101" pitchFamily="49" charset="-122"/>
              </a:rPr>
              <a:t>强强型”关系</a:t>
            </a:r>
            <a:r>
              <a:rPr lang="zh-CN" altLang="en-US" sz="2000" dirty="0">
                <a:solidFill>
                  <a:srgbClr val="000000"/>
                </a:solidFill>
                <a:effectLst/>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endParaRPr lang="zh-CN" altLang="en-US" sz="2000" dirty="0">
              <a:solidFill>
                <a:srgbClr val="000000"/>
              </a:solidFill>
              <a:effectLst/>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F9856F50-382F-24F7-CCDA-EC34348E7E4D}"/>
              </a:ext>
            </a:extLst>
          </p:cNvPr>
          <p:cNvPicPr>
            <a:picLocks noChangeAspect="1"/>
          </p:cNvPicPr>
          <p:nvPr/>
        </p:nvPicPr>
        <p:blipFill>
          <a:blip r:embed="rId6"/>
          <a:stretch>
            <a:fillRect/>
          </a:stretch>
        </p:blipFill>
        <p:spPr>
          <a:xfrm>
            <a:off x="6022412" y="3557258"/>
            <a:ext cx="4806283" cy="2705937"/>
          </a:xfrm>
          <a:prstGeom prst="rect">
            <a:avLst/>
          </a:prstGeom>
        </p:spPr>
      </p:pic>
      <p:pic>
        <p:nvPicPr>
          <p:cNvPr id="4" name="图片 3">
            <a:extLst>
              <a:ext uri="{FF2B5EF4-FFF2-40B4-BE49-F238E27FC236}">
                <a16:creationId xmlns:a16="http://schemas.microsoft.com/office/drawing/2014/main" id="{84150925-0B2B-2142-1656-B43420AECB24}"/>
              </a:ext>
            </a:extLst>
          </p:cNvPr>
          <p:cNvPicPr>
            <a:picLocks noChangeAspect="1"/>
          </p:cNvPicPr>
          <p:nvPr/>
        </p:nvPicPr>
        <p:blipFill>
          <a:blip r:embed="rId7"/>
          <a:stretch>
            <a:fillRect/>
          </a:stretch>
        </p:blipFill>
        <p:spPr>
          <a:xfrm>
            <a:off x="397428" y="653476"/>
            <a:ext cx="4415633" cy="2486280"/>
          </a:xfrm>
          <a:prstGeom prst="rect">
            <a:avLst/>
          </a:prstGeom>
        </p:spPr>
      </p:pic>
    </p:spTree>
    <p:extLst>
      <p:ext uri="{BB962C8B-B14F-4D97-AF65-F5344CB8AC3E}">
        <p14:creationId xmlns:p14="http://schemas.microsoft.com/office/powerpoint/2010/main" val="1119906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104480" y="883093"/>
            <a:ext cx="6463554" cy="1015663"/>
          </a:xfrm>
          <a:prstGeom prst="rect">
            <a:avLst/>
          </a:prstGeom>
          <a:noFill/>
        </p:spPr>
        <p:txBody>
          <a:bodyPr wrap="square" rtlCol="0">
            <a:spAutoFit/>
          </a:bodyPr>
          <a:lstStyle/>
          <a:p>
            <a:r>
              <a:rPr lang="en-US" altLang="zh-CN" sz="2000" dirty="0">
                <a:solidFill>
                  <a:srgbClr val="000000"/>
                </a:solidFill>
                <a:effectLst/>
                <a:latin typeface="楷体" panose="02010609060101010101" pitchFamily="49" charset="-122"/>
                <a:ea typeface="楷体" panose="02010609060101010101" pitchFamily="49" charset="-122"/>
              </a:rPr>
              <a:t>1949 </a:t>
            </a:r>
            <a:r>
              <a:rPr lang="zh-CN" altLang="en-US" sz="2000" dirty="0">
                <a:solidFill>
                  <a:srgbClr val="000000"/>
                </a:solidFill>
                <a:effectLst/>
                <a:latin typeface="楷体" panose="02010609060101010101" pitchFamily="49" charset="-122"/>
                <a:ea typeface="楷体" panose="02010609060101010101" pitchFamily="49" charset="-122"/>
              </a:rPr>
              <a:t>年新中国建立以来大力恢复国民经济，并开展了社会主义经济建设的初步探索，</a:t>
            </a:r>
            <a:endParaRPr lang="en-US" altLang="zh-CN" sz="2000" dirty="0">
              <a:solidFill>
                <a:srgbClr val="000000"/>
              </a:solidFill>
              <a:effectLst/>
              <a:latin typeface="楷体" panose="02010609060101010101" pitchFamily="49" charset="-122"/>
              <a:ea typeface="楷体" panose="02010609060101010101" pitchFamily="49" charset="-122"/>
            </a:endParaRPr>
          </a:p>
          <a:p>
            <a:r>
              <a:rPr lang="zh-CN" altLang="en-US" sz="2000" dirty="0">
                <a:solidFill>
                  <a:srgbClr val="000000"/>
                </a:solidFill>
                <a:latin typeface="楷体" panose="02010609060101010101" pitchFamily="49" charset="-122"/>
                <a:ea typeface="楷体" panose="02010609060101010101" pitchFamily="49" charset="-122"/>
              </a:rPr>
              <a:t>大跃进，三年自然灾害，十年动乱。</a:t>
            </a:r>
            <a:endParaRPr lang="zh-CN" altLang="en-US" sz="2000" dirty="0">
              <a:solidFill>
                <a:srgbClr val="000000"/>
              </a:solidFill>
              <a:effectLst/>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A05D9A2E-7A0A-9355-FBFD-D1F3961BC8FD}"/>
              </a:ext>
            </a:extLst>
          </p:cNvPr>
          <p:cNvSpPr txBox="1"/>
          <p:nvPr/>
        </p:nvSpPr>
        <p:spPr>
          <a:xfrm>
            <a:off x="1564688" y="129319"/>
            <a:ext cx="7206449" cy="400110"/>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但是，二战结束以来中日两国走向强大的速度有着很大差别</a:t>
            </a:r>
          </a:p>
        </p:txBody>
      </p:sp>
      <p:sp>
        <p:nvSpPr>
          <p:cNvPr id="6" name="文本框 5">
            <a:extLst>
              <a:ext uri="{FF2B5EF4-FFF2-40B4-BE49-F238E27FC236}">
                <a16:creationId xmlns:a16="http://schemas.microsoft.com/office/drawing/2014/main" id="{BE36A3BD-7743-2CCD-264C-06D08DEB4B5E}"/>
              </a:ext>
            </a:extLst>
          </p:cNvPr>
          <p:cNvSpPr txBox="1"/>
          <p:nvPr/>
        </p:nvSpPr>
        <p:spPr>
          <a:xfrm>
            <a:off x="5104480" y="3022876"/>
            <a:ext cx="6859733" cy="2862322"/>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与之对照，二战后日本从“脱亚入欧”转向“脱亚入美”，在依靠美国军事保护的条件下，集中全力发展经济，以其出色的消化力，积极引进美欧的先进技术文明， 紧紧抓住了以石油文明兴起和人口年龄结构年轻等为内容的发展机遇期；</a:t>
            </a:r>
          </a:p>
          <a:p>
            <a:r>
              <a:rPr lang="zh-CN" altLang="en-US" sz="2000" dirty="0">
                <a:latin typeface="楷体" panose="02010609060101010101" pitchFamily="49" charset="-122"/>
                <a:ea typeface="楷体" panose="02010609060101010101" pitchFamily="49" charset="-122"/>
              </a:rPr>
              <a:t>到了 </a:t>
            </a:r>
            <a:r>
              <a:rPr lang="en-US" altLang="zh-CN" sz="2000" dirty="0">
                <a:latin typeface="楷体" panose="02010609060101010101" pitchFamily="49" charset="-122"/>
                <a:ea typeface="楷体" panose="02010609060101010101" pitchFamily="49" charset="-122"/>
              </a:rPr>
              <a:t>1973 </a:t>
            </a:r>
            <a:r>
              <a:rPr lang="zh-CN" altLang="en-US" sz="2000" dirty="0">
                <a:latin typeface="楷体" panose="02010609060101010101" pitchFamily="49" charset="-122"/>
                <a:ea typeface="楷体" panose="02010609060101010101" pitchFamily="49" charset="-122"/>
              </a:rPr>
              <a:t>年，日本的 </a:t>
            </a:r>
            <a:r>
              <a:rPr lang="en-US" altLang="zh-CN" sz="2000" dirty="0">
                <a:latin typeface="楷体" panose="02010609060101010101" pitchFamily="49" charset="-122"/>
                <a:ea typeface="楷体" panose="02010609060101010101" pitchFamily="49" charset="-122"/>
              </a:rPr>
              <a:t>GDP </a:t>
            </a:r>
            <a:r>
              <a:rPr lang="zh-CN" altLang="en-US" sz="2000" dirty="0">
                <a:latin typeface="楷体" panose="02010609060101010101" pitchFamily="49" charset="-122"/>
                <a:ea typeface="楷体" panose="02010609060101010101" pitchFamily="49" charset="-122"/>
              </a:rPr>
              <a:t>反超中国，相当于中国的 </a:t>
            </a:r>
            <a:r>
              <a:rPr lang="en-US" altLang="zh-CN" sz="2000" dirty="0">
                <a:latin typeface="楷体" panose="02010609060101010101" pitchFamily="49" charset="-122"/>
                <a:ea typeface="楷体" panose="02010609060101010101" pitchFamily="49" charset="-122"/>
              </a:rPr>
              <a:t>1.7 </a:t>
            </a:r>
            <a:r>
              <a:rPr lang="zh-CN" altLang="en-US" sz="2000" dirty="0">
                <a:latin typeface="楷体" panose="02010609060101010101" pitchFamily="49" charset="-122"/>
                <a:ea typeface="楷体" panose="02010609060101010101" pitchFamily="49" charset="-122"/>
              </a:rPr>
              <a:t>倍，人均 </a:t>
            </a:r>
            <a:r>
              <a:rPr lang="en-US" altLang="zh-CN" sz="2000" dirty="0">
                <a:latin typeface="楷体" panose="02010609060101010101" pitchFamily="49" charset="-122"/>
                <a:ea typeface="楷体" panose="02010609060101010101" pitchFamily="49" charset="-122"/>
              </a:rPr>
              <a:t>GDP </a:t>
            </a:r>
            <a:r>
              <a:rPr lang="zh-CN" altLang="en-US" sz="2000" dirty="0">
                <a:latin typeface="楷体" panose="02010609060101010101" pitchFamily="49" charset="-122"/>
                <a:ea typeface="楷体" panose="02010609060101010101" pitchFamily="49" charset="-122"/>
              </a:rPr>
              <a:t>则相当于中国的</a:t>
            </a:r>
            <a:r>
              <a:rPr lang="en-US" altLang="zh-CN" sz="2000" dirty="0">
                <a:latin typeface="楷体" panose="02010609060101010101" pitchFamily="49" charset="-122"/>
                <a:ea typeface="楷体" panose="02010609060101010101" pitchFamily="49" charset="-122"/>
              </a:rPr>
              <a:t>13.6 </a:t>
            </a:r>
            <a:r>
              <a:rPr lang="zh-CN" altLang="en-US" sz="2000" dirty="0">
                <a:latin typeface="楷体" panose="02010609060101010101" pitchFamily="49" charset="-122"/>
                <a:ea typeface="楷体" panose="02010609060101010101" pitchFamily="49" charset="-122"/>
              </a:rPr>
              <a:t>倍。在 </a:t>
            </a:r>
            <a:r>
              <a:rPr lang="en-US" altLang="zh-CN" sz="2000" dirty="0">
                <a:latin typeface="楷体" panose="02010609060101010101" pitchFamily="49" charset="-122"/>
                <a:ea typeface="楷体" panose="02010609060101010101" pitchFamily="49" charset="-122"/>
              </a:rPr>
              <a:t>1973 </a:t>
            </a:r>
            <a:r>
              <a:rPr lang="zh-CN" altLang="en-US" sz="2000" dirty="0">
                <a:latin typeface="楷体" panose="02010609060101010101" pitchFamily="49" charset="-122"/>
                <a:ea typeface="楷体" panose="02010609060101010101" pitchFamily="49" charset="-122"/>
              </a:rPr>
              <a:t>年以后，日本又成为西方国家中比较成功地克服了两次石油危机的国家，成为源于西方的工业化（主要在民生产业技术方面）的最大成功者</a:t>
            </a:r>
          </a:p>
        </p:txBody>
      </p:sp>
      <p:pic>
        <p:nvPicPr>
          <p:cNvPr id="2" name="图片 1">
            <a:extLst>
              <a:ext uri="{FF2B5EF4-FFF2-40B4-BE49-F238E27FC236}">
                <a16:creationId xmlns:a16="http://schemas.microsoft.com/office/drawing/2014/main" id="{98CD472E-022F-CE98-89E0-23D557B1C86E}"/>
              </a:ext>
            </a:extLst>
          </p:cNvPr>
          <p:cNvPicPr>
            <a:picLocks noChangeAspect="1"/>
          </p:cNvPicPr>
          <p:nvPr/>
        </p:nvPicPr>
        <p:blipFill>
          <a:blip r:embed="rId6"/>
          <a:stretch>
            <a:fillRect/>
          </a:stretch>
        </p:blipFill>
        <p:spPr>
          <a:xfrm>
            <a:off x="19053" y="1296652"/>
            <a:ext cx="2553627" cy="2089331"/>
          </a:xfrm>
          <a:prstGeom prst="rect">
            <a:avLst/>
          </a:prstGeom>
        </p:spPr>
      </p:pic>
      <p:pic>
        <p:nvPicPr>
          <p:cNvPr id="5" name="图片 4">
            <a:extLst>
              <a:ext uri="{FF2B5EF4-FFF2-40B4-BE49-F238E27FC236}">
                <a16:creationId xmlns:a16="http://schemas.microsoft.com/office/drawing/2014/main" id="{9FADC9C9-B796-FC7C-4FC5-48563666F13E}"/>
              </a:ext>
            </a:extLst>
          </p:cNvPr>
          <p:cNvPicPr>
            <a:picLocks noChangeAspect="1"/>
          </p:cNvPicPr>
          <p:nvPr/>
        </p:nvPicPr>
        <p:blipFill>
          <a:blip r:embed="rId7"/>
          <a:stretch>
            <a:fillRect/>
          </a:stretch>
        </p:blipFill>
        <p:spPr>
          <a:xfrm>
            <a:off x="2637505" y="729624"/>
            <a:ext cx="2466975" cy="1847850"/>
          </a:xfrm>
          <a:prstGeom prst="rect">
            <a:avLst/>
          </a:prstGeom>
        </p:spPr>
      </p:pic>
    </p:spTree>
    <p:extLst>
      <p:ext uri="{BB962C8B-B14F-4D97-AF65-F5344CB8AC3E}">
        <p14:creationId xmlns:p14="http://schemas.microsoft.com/office/powerpoint/2010/main" val="3315893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4" name="文本框 3">
            <a:extLst>
              <a:ext uri="{FF2B5EF4-FFF2-40B4-BE49-F238E27FC236}">
                <a16:creationId xmlns:a16="http://schemas.microsoft.com/office/drawing/2014/main" id="{A05D9A2E-7A0A-9355-FBFD-D1F3961BC8FD}"/>
              </a:ext>
            </a:extLst>
          </p:cNvPr>
          <p:cNvSpPr txBox="1"/>
          <p:nvPr/>
        </p:nvSpPr>
        <p:spPr>
          <a:xfrm>
            <a:off x="1564688" y="129319"/>
            <a:ext cx="7206449" cy="400110"/>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但是，二战结束以来中日两国走向强大的速度有着很大差别</a:t>
            </a:r>
          </a:p>
        </p:txBody>
      </p:sp>
      <p:sp>
        <p:nvSpPr>
          <p:cNvPr id="6" name="文本框 5">
            <a:extLst>
              <a:ext uri="{FF2B5EF4-FFF2-40B4-BE49-F238E27FC236}">
                <a16:creationId xmlns:a16="http://schemas.microsoft.com/office/drawing/2014/main" id="{BE36A3BD-7743-2CCD-264C-06D08DEB4B5E}"/>
              </a:ext>
            </a:extLst>
          </p:cNvPr>
          <p:cNvSpPr txBox="1"/>
          <p:nvPr/>
        </p:nvSpPr>
        <p:spPr>
          <a:xfrm>
            <a:off x="4918049" y="1469284"/>
            <a:ext cx="6859733" cy="4401205"/>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与之对照，二战后日本从“脱亚入欧”转向“脱亚入美”，在依靠美国军事保护的条件下，集中全力发展经济，以其出色的消化力，积极引进美欧的先进技术文明， 紧紧抓住了以石油文明兴起和人口年龄结构年轻等为内容的发展机遇期。</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b="1" dirty="0">
                <a:latin typeface="楷体" panose="02010609060101010101" pitchFamily="49" charset="-122"/>
                <a:ea typeface="楷体" panose="02010609060101010101" pitchFamily="49" charset="-122"/>
              </a:rPr>
              <a:t>日本战后经济奇迹</a:t>
            </a:r>
            <a:endParaRPr lang="en-US" altLang="zh-CN" sz="2000" b="1"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日本作为美国抵御苏联影响的桥头堡，因此受到了美国极大的经济援助，又加上朝鲜战争的爆发以及日本战后的重建和更新需求使日本重工业复苏。</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为了稳定日本的局势，在美国政府的主持下，盟军最高司令官总司令部（</a:t>
            </a:r>
            <a:r>
              <a:rPr lang="en-US" altLang="zh-CN" sz="2000" dirty="0">
                <a:latin typeface="楷体" panose="02010609060101010101" pitchFamily="49" charset="-122"/>
                <a:ea typeface="楷体" panose="02010609060101010101" pitchFamily="49" charset="-122"/>
              </a:rPr>
              <a:t>GHQ</a:t>
            </a:r>
            <a:r>
              <a:rPr lang="zh-CN" altLang="en-US" sz="2000" dirty="0">
                <a:latin typeface="楷体" panose="02010609060101010101" pitchFamily="49" charset="-122"/>
                <a:ea typeface="楷体" panose="02010609060101010101" pitchFamily="49" charset="-122"/>
              </a:rPr>
              <a:t>）在日本的经济复苏发挥了至关重要的作用：</a:t>
            </a:r>
            <a:r>
              <a:rPr lang="en-US" altLang="zh-CN" sz="2000" dirty="0">
                <a:latin typeface="楷体" panose="02010609060101010101" pitchFamily="49" charset="-122"/>
                <a:ea typeface="楷体" panose="02010609060101010101" pitchFamily="49" charset="-122"/>
              </a:rPr>
              <a:t>GHQ</a:t>
            </a:r>
            <a:r>
              <a:rPr lang="zh-CN" altLang="en-US" sz="2000" dirty="0">
                <a:latin typeface="楷体" panose="02010609060101010101" pitchFamily="49" charset="-122"/>
                <a:ea typeface="楷体" panose="02010609060101010101" pitchFamily="49" charset="-122"/>
              </a:rPr>
              <a:t>官员认为，经济发展不仅可以防止日本再次出现军国主义，并且可以防止共产主义。</a:t>
            </a:r>
          </a:p>
        </p:txBody>
      </p:sp>
      <p:pic>
        <p:nvPicPr>
          <p:cNvPr id="7" name="图片 6">
            <a:extLst>
              <a:ext uri="{FF2B5EF4-FFF2-40B4-BE49-F238E27FC236}">
                <a16:creationId xmlns:a16="http://schemas.microsoft.com/office/drawing/2014/main" id="{5B7F0CAF-CECA-D441-DD06-F400FF1625AE}"/>
              </a:ext>
            </a:extLst>
          </p:cNvPr>
          <p:cNvPicPr>
            <a:picLocks noChangeAspect="1"/>
          </p:cNvPicPr>
          <p:nvPr/>
        </p:nvPicPr>
        <p:blipFill>
          <a:blip r:embed="rId6"/>
          <a:stretch>
            <a:fillRect/>
          </a:stretch>
        </p:blipFill>
        <p:spPr>
          <a:xfrm>
            <a:off x="521282" y="1296653"/>
            <a:ext cx="3143250" cy="2352675"/>
          </a:xfrm>
          <a:prstGeom prst="rect">
            <a:avLst/>
          </a:prstGeom>
        </p:spPr>
      </p:pic>
      <p:sp>
        <p:nvSpPr>
          <p:cNvPr id="8" name="文本框 7">
            <a:extLst>
              <a:ext uri="{FF2B5EF4-FFF2-40B4-BE49-F238E27FC236}">
                <a16:creationId xmlns:a16="http://schemas.microsoft.com/office/drawing/2014/main" id="{F98EC4B9-0568-7EA5-338B-F9A5F67EFF44}"/>
              </a:ext>
            </a:extLst>
          </p:cNvPr>
          <p:cNvSpPr txBox="1"/>
          <p:nvPr/>
        </p:nvSpPr>
        <p:spPr>
          <a:xfrm>
            <a:off x="1349406" y="4092606"/>
            <a:ext cx="1107996"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神武景气</a:t>
            </a:r>
          </a:p>
        </p:txBody>
      </p:sp>
    </p:spTree>
    <p:extLst>
      <p:ext uri="{BB962C8B-B14F-4D97-AF65-F5344CB8AC3E}">
        <p14:creationId xmlns:p14="http://schemas.microsoft.com/office/powerpoint/2010/main" val="863474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679094" y="692459"/>
            <a:ext cx="5660041" cy="4093428"/>
          </a:xfrm>
          <a:prstGeom prst="rect">
            <a:avLst/>
          </a:prstGeom>
          <a:noFill/>
        </p:spPr>
        <p:txBody>
          <a:bodyPr wrap="square" rtlCol="0">
            <a:spAutoFit/>
          </a:bodyPr>
          <a:lstStyle/>
          <a:p>
            <a:r>
              <a:rPr lang="zh-CN" altLang="en-US" sz="2000" dirty="0">
                <a:solidFill>
                  <a:srgbClr val="000000"/>
                </a:solidFill>
                <a:effectLst/>
                <a:latin typeface="楷体" panose="02010609060101010101" pitchFamily="49" charset="-122"/>
                <a:ea typeface="楷体" panose="02010609060101010101" pitchFamily="49" charset="-122"/>
              </a:rPr>
              <a:t>正当日本达到了战后发展顶峰期的时候，中国在 </a:t>
            </a:r>
            <a:r>
              <a:rPr lang="en-US" altLang="zh-CN" sz="2000" dirty="0">
                <a:solidFill>
                  <a:srgbClr val="000000"/>
                </a:solidFill>
                <a:effectLst/>
                <a:latin typeface="楷体" panose="02010609060101010101" pitchFamily="49" charset="-122"/>
                <a:ea typeface="楷体" panose="02010609060101010101" pitchFamily="49" charset="-122"/>
              </a:rPr>
              <a:t>1979 </a:t>
            </a:r>
            <a:r>
              <a:rPr lang="zh-CN" altLang="en-US" sz="2000" dirty="0">
                <a:solidFill>
                  <a:srgbClr val="000000"/>
                </a:solidFill>
                <a:effectLst/>
                <a:latin typeface="楷体" panose="02010609060101010101" pitchFamily="49" charset="-122"/>
                <a:ea typeface="楷体" panose="02010609060101010101" pitchFamily="49" charset="-122"/>
              </a:rPr>
              <a:t>年开始实行改革开放，使战后中日“走 强比赛”的“日快中慢”局面开始出现逆转。</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zh-CN" altLang="en-US" sz="2000" dirty="0">
              <a:solidFill>
                <a:srgbClr val="000000"/>
              </a:solidFill>
              <a:effectLst/>
              <a:latin typeface="楷体" panose="02010609060101010101" pitchFamily="49" charset="-122"/>
              <a:ea typeface="楷体" panose="02010609060101010101" pitchFamily="49" charset="-122"/>
            </a:endParaRPr>
          </a:p>
          <a:p>
            <a:r>
              <a:rPr lang="en-US" altLang="zh-CN" sz="2000" dirty="0">
                <a:solidFill>
                  <a:srgbClr val="000000"/>
                </a:solidFill>
                <a:effectLst/>
                <a:latin typeface="楷体" panose="02010609060101010101" pitchFamily="49" charset="-122"/>
                <a:ea typeface="楷体" panose="02010609060101010101" pitchFamily="49" charset="-122"/>
              </a:rPr>
              <a:t>1978 </a:t>
            </a:r>
            <a:r>
              <a:rPr lang="zh-CN" altLang="en-US" sz="2000" dirty="0">
                <a:solidFill>
                  <a:srgbClr val="000000"/>
                </a:solidFill>
                <a:effectLst/>
                <a:latin typeface="楷体" panose="02010609060101010101" pitchFamily="49" charset="-122"/>
                <a:ea typeface="楷体" panose="02010609060101010101" pitchFamily="49" charset="-122"/>
              </a:rPr>
              <a:t>年，中国以美元计算的 </a:t>
            </a:r>
            <a:r>
              <a:rPr lang="en-US" altLang="zh-CN" sz="2000" dirty="0">
                <a:solidFill>
                  <a:srgbClr val="000000"/>
                </a:solidFill>
                <a:effectLst/>
                <a:latin typeface="楷体" panose="02010609060101010101" pitchFamily="49" charset="-122"/>
                <a:ea typeface="楷体" panose="02010609060101010101" pitchFamily="49" charset="-122"/>
              </a:rPr>
              <a:t>GDP </a:t>
            </a:r>
            <a:r>
              <a:rPr lang="zh-CN" altLang="en-US" sz="2000" dirty="0">
                <a:solidFill>
                  <a:srgbClr val="000000"/>
                </a:solidFill>
                <a:effectLst/>
                <a:latin typeface="楷体" panose="02010609060101010101" pitchFamily="49" charset="-122"/>
                <a:ea typeface="楷体" panose="02010609060101010101" pitchFamily="49" charset="-122"/>
              </a:rPr>
              <a:t>仅相当于日本的 </a:t>
            </a:r>
            <a:r>
              <a:rPr lang="en-US" altLang="zh-CN" sz="2000" dirty="0">
                <a:solidFill>
                  <a:srgbClr val="000000"/>
                </a:solidFill>
                <a:effectLst/>
                <a:latin typeface="楷体" panose="02010609060101010101" pitchFamily="49" charset="-122"/>
                <a:ea typeface="楷体" panose="02010609060101010101" pitchFamily="49" charset="-122"/>
              </a:rPr>
              <a:t>1/6</a:t>
            </a:r>
            <a:r>
              <a:rPr lang="zh-CN" altLang="en-US" sz="2000" dirty="0">
                <a:solidFill>
                  <a:srgbClr val="000000"/>
                </a:solidFill>
                <a:effectLst/>
                <a:latin typeface="楷体" panose="02010609060101010101" pitchFamily="49" charset="-122"/>
                <a:ea typeface="楷体" panose="02010609060101010101" pitchFamily="49" charset="-122"/>
              </a:rPr>
              <a:t>，</a:t>
            </a:r>
            <a:r>
              <a:rPr lang="en-US" altLang="zh-CN" sz="2000" dirty="0">
                <a:solidFill>
                  <a:srgbClr val="000000"/>
                </a:solidFill>
                <a:effectLst/>
                <a:latin typeface="楷体" panose="02010609060101010101" pitchFamily="49" charset="-122"/>
                <a:ea typeface="楷体" panose="02010609060101010101" pitchFamily="49" charset="-122"/>
              </a:rPr>
              <a:t>2010 </a:t>
            </a:r>
            <a:r>
              <a:rPr lang="zh-CN" altLang="en-US" sz="2000" dirty="0">
                <a:solidFill>
                  <a:srgbClr val="000000"/>
                </a:solidFill>
                <a:effectLst/>
                <a:latin typeface="楷体" panose="02010609060101010101" pitchFamily="49" charset="-122"/>
                <a:ea typeface="楷体" panose="02010609060101010101" pitchFamily="49" charset="-122"/>
              </a:rPr>
              <a:t>年又超过日本成为世界第二经济大国，但当年中国的人均 </a:t>
            </a:r>
            <a:r>
              <a:rPr lang="en-US" altLang="zh-CN" sz="2000" dirty="0">
                <a:solidFill>
                  <a:srgbClr val="000000"/>
                </a:solidFill>
                <a:effectLst/>
                <a:latin typeface="楷体" panose="02010609060101010101" pitchFamily="49" charset="-122"/>
                <a:ea typeface="楷体" panose="02010609060101010101" pitchFamily="49" charset="-122"/>
              </a:rPr>
              <a:t>GDP </a:t>
            </a:r>
            <a:r>
              <a:rPr lang="zh-CN" altLang="en-US" sz="2000" dirty="0">
                <a:solidFill>
                  <a:srgbClr val="000000"/>
                </a:solidFill>
                <a:effectLst/>
                <a:latin typeface="楷体" panose="02010609060101010101" pitchFamily="49" charset="-122"/>
                <a:ea typeface="楷体" panose="02010609060101010101" pitchFamily="49" charset="-122"/>
              </a:rPr>
              <a:t>仍然只有日本的 </a:t>
            </a:r>
            <a:r>
              <a:rPr lang="en-US" altLang="zh-CN" sz="2000" dirty="0">
                <a:solidFill>
                  <a:srgbClr val="000000"/>
                </a:solidFill>
                <a:effectLst/>
                <a:latin typeface="楷体" panose="02010609060101010101" pitchFamily="49" charset="-122"/>
                <a:ea typeface="楷体" panose="02010609060101010101" pitchFamily="49" charset="-122"/>
              </a:rPr>
              <a:t>1/10</a:t>
            </a:r>
            <a:r>
              <a:rPr lang="zh-CN" altLang="en-US" sz="2000" dirty="0">
                <a:solidFill>
                  <a:srgbClr val="000000"/>
                </a:solidFill>
                <a:effectLst/>
                <a:latin typeface="楷体" panose="02010609060101010101" pitchFamily="49" charset="-122"/>
                <a:ea typeface="楷体" panose="02010609060101010101" pitchFamily="49" charset="-122"/>
              </a:rPr>
              <a:t>。</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a:p>
            <a:r>
              <a:rPr lang="en-US" altLang="zh-CN" sz="2000" dirty="0">
                <a:solidFill>
                  <a:srgbClr val="000000"/>
                </a:solidFill>
                <a:effectLst/>
                <a:latin typeface="楷体" panose="02010609060101010101" pitchFamily="49" charset="-122"/>
                <a:ea typeface="楷体" panose="02010609060101010101" pitchFamily="49" charset="-122"/>
              </a:rPr>
              <a:t>2011 </a:t>
            </a:r>
            <a:r>
              <a:rPr lang="zh-CN" altLang="en-US" sz="2000" dirty="0">
                <a:solidFill>
                  <a:srgbClr val="000000"/>
                </a:solidFill>
                <a:effectLst/>
                <a:latin typeface="楷体" panose="02010609060101010101" pitchFamily="49" charset="-122"/>
                <a:ea typeface="楷体" panose="02010609060101010101" pitchFamily="49" charset="-122"/>
              </a:rPr>
              <a:t>年 </a:t>
            </a:r>
            <a:r>
              <a:rPr lang="en-US" altLang="zh-CN" sz="2000" dirty="0">
                <a:solidFill>
                  <a:srgbClr val="000000"/>
                </a:solidFill>
                <a:effectLst/>
                <a:latin typeface="楷体" panose="02010609060101010101" pitchFamily="49" charset="-122"/>
                <a:ea typeface="楷体" panose="02010609060101010101" pitchFamily="49" charset="-122"/>
              </a:rPr>
              <a:t>3 </a:t>
            </a:r>
            <a:r>
              <a:rPr lang="zh-CN" altLang="en-US" sz="2000" dirty="0">
                <a:solidFill>
                  <a:srgbClr val="000000"/>
                </a:solidFill>
                <a:effectLst/>
                <a:latin typeface="楷体" panose="02010609060101010101" pitchFamily="49" charset="-122"/>
                <a:ea typeface="楷体" panose="02010609060101010101" pitchFamily="49" charset="-122"/>
              </a:rPr>
              <a:t>月 </a:t>
            </a:r>
            <a:r>
              <a:rPr lang="en-US" altLang="zh-CN" sz="2000" dirty="0">
                <a:solidFill>
                  <a:srgbClr val="000000"/>
                </a:solidFill>
                <a:effectLst/>
                <a:latin typeface="楷体" panose="02010609060101010101" pitchFamily="49" charset="-122"/>
                <a:ea typeface="楷体" panose="02010609060101010101" pitchFamily="49" charset="-122"/>
              </a:rPr>
              <a:t>11 </a:t>
            </a:r>
            <a:r>
              <a:rPr lang="zh-CN" altLang="en-US" sz="2000" dirty="0">
                <a:solidFill>
                  <a:srgbClr val="000000"/>
                </a:solidFill>
                <a:effectLst/>
                <a:latin typeface="楷体" panose="02010609060101010101" pitchFamily="49" charset="-122"/>
                <a:ea typeface="楷体" panose="02010609060101010101" pitchFamily="49" charset="-122"/>
              </a:rPr>
              <a:t>日 ，发生了东京日本大地震，这场地震海啸导致核泄漏的复合灾难使日本原来就疲软的经济再遭重创，从而拉大了中国在经济总量上超过日本的距离。</a:t>
            </a:r>
          </a:p>
        </p:txBody>
      </p:sp>
      <p:pic>
        <p:nvPicPr>
          <p:cNvPr id="2" name="图片 1">
            <a:extLst>
              <a:ext uri="{FF2B5EF4-FFF2-40B4-BE49-F238E27FC236}">
                <a16:creationId xmlns:a16="http://schemas.microsoft.com/office/drawing/2014/main" id="{10BC6F0F-75C3-0603-2C13-3EE182A31977}"/>
              </a:ext>
            </a:extLst>
          </p:cNvPr>
          <p:cNvPicPr>
            <a:picLocks noChangeAspect="1"/>
          </p:cNvPicPr>
          <p:nvPr/>
        </p:nvPicPr>
        <p:blipFill>
          <a:blip r:embed="rId6"/>
          <a:stretch>
            <a:fillRect/>
          </a:stretch>
        </p:blipFill>
        <p:spPr>
          <a:xfrm>
            <a:off x="1005701" y="515603"/>
            <a:ext cx="3692988" cy="1966396"/>
          </a:xfrm>
          <a:prstGeom prst="rect">
            <a:avLst/>
          </a:prstGeom>
        </p:spPr>
      </p:pic>
      <p:pic>
        <p:nvPicPr>
          <p:cNvPr id="4" name="图片 3">
            <a:extLst>
              <a:ext uri="{FF2B5EF4-FFF2-40B4-BE49-F238E27FC236}">
                <a16:creationId xmlns:a16="http://schemas.microsoft.com/office/drawing/2014/main" id="{64BEE708-2029-3F3D-12E7-11D20C2F893C}"/>
              </a:ext>
            </a:extLst>
          </p:cNvPr>
          <p:cNvPicPr>
            <a:picLocks noChangeAspect="1"/>
          </p:cNvPicPr>
          <p:nvPr/>
        </p:nvPicPr>
        <p:blipFill>
          <a:blip r:embed="rId7"/>
          <a:stretch>
            <a:fillRect/>
          </a:stretch>
        </p:blipFill>
        <p:spPr>
          <a:xfrm>
            <a:off x="2277991" y="3753886"/>
            <a:ext cx="2857500" cy="1600200"/>
          </a:xfrm>
          <a:prstGeom prst="rect">
            <a:avLst/>
          </a:prstGeom>
        </p:spPr>
      </p:pic>
    </p:spTree>
    <p:extLst>
      <p:ext uri="{BB962C8B-B14F-4D97-AF65-F5344CB8AC3E}">
        <p14:creationId xmlns:p14="http://schemas.microsoft.com/office/powerpoint/2010/main" val="1172567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582725" y="708869"/>
            <a:ext cx="5660041" cy="4093428"/>
          </a:xfrm>
          <a:prstGeom prst="rect">
            <a:avLst/>
          </a:prstGeom>
          <a:noFill/>
        </p:spPr>
        <p:txBody>
          <a:bodyPr wrap="square" rtlCol="0">
            <a:spAutoFit/>
          </a:bodyPr>
          <a:lstStyle/>
          <a:p>
            <a:r>
              <a:rPr lang="zh-CN" altLang="en-US" sz="2000" dirty="0">
                <a:solidFill>
                  <a:srgbClr val="000000"/>
                </a:solidFill>
                <a:effectLst/>
                <a:latin typeface="楷体" panose="02010609060101010101" pitchFamily="49" charset="-122"/>
                <a:ea typeface="楷体" panose="02010609060101010101" pitchFamily="49" charset="-122"/>
              </a:rPr>
              <a:t>二战后日本经济发展不仅实现了 </a:t>
            </a:r>
            <a:r>
              <a:rPr lang="en-US" altLang="zh-CN" sz="2000" dirty="0">
                <a:solidFill>
                  <a:srgbClr val="000000"/>
                </a:solidFill>
                <a:effectLst/>
                <a:latin typeface="楷体" panose="02010609060101010101" pitchFamily="49" charset="-122"/>
                <a:ea typeface="楷体" panose="02010609060101010101" pitchFamily="49" charset="-122"/>
              </a:rPr>
              <a:t>GDP“</a:t>
            </a:r>
            <a:r>
              <a:rPr lang="zh-CN" altLang="en-US" sz="2000" dirty="0">
                <a:solidFill>
                  <a:srgbClr val="000000"/>
                </a:solidFill>
                <a:effectLst/>
                <a:latin typeface="楷体" panose="02010609060101010101" pitchFamily="49" charset="-122"/>
                <a:ea typeface="楷体" panose="02010609060101010101" pitchFamily="49" charset="-122"/>
              </a:rPr>
              <a:t>量的扩大”，而且实现了经济的“质的提高”，是一个量与质兼备的、既快又好的国民经济现代化过程。</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诸如民众平均文化素质、收入分配差距（基尼系数）、环境保护、食品安全、城市建设、城市平均房价相当于居民家庭年均可支配收入的倍数等方面，日本仍表现出优势。</a:t>
            </a:r>
            <a:endParaRPr lang="en-US" altLang="zh-CN" sz="2000" dirty="0">
              <a:solidFill>
                <a:srgbClr val="000000"/>
              </a:solidFill>
              <a:effectLst/>
              <a:latin typeface="楷体" panose="02010609060101010101" pitchFamily="49" charset="-122"/>
              <a:ea typeface="楷体" panose="02010609060101010101" pitchFamily="49" charset="-122"/>
            </a:endParaRPr>
          </a:p>
          <a:p>
            <a:endParaRPr lang="zh-CN" altLang="en-US" sz="2000" dirty="0">
              <a:solidFill>
                <a:srgbClr val="000000"/>
              </a:solidFill>
              <a:effectLst/>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战后日本用了二十来年就发展出一个庞大的</a:t>
            </a:r>
            <a:r>
              <a:rPr lang="zh-CN" altLang="en-US" sz="2000" dirty="0">
                <a:solidFill>
                  <a:srgbClr val="FF0000"/>
                </a:solidFill>
                <a:effectLst/>
                <a:latin typeface="楷体" panose="02010609060101010101" pitchFamily="49" charset="-122"/>
                <a:ea typeface="楷体" panose="02010609060101010101" pitchFamily="49" charset="-122"/>
              </a:rPr>
              <a:t>中产阶级</a:t>
            </a:r>
            <a:r>
              <a:rPr lang="zh-CN" altLang="en-US" sz="2000" dirty="0">
                <a:solidFill>
                  <a:srgbClr val="000000"/>
                </a:solidFill>
                <a:effectLst/>
                <a:latin typeface="楷体" panose="02010609060101010101" pitchFamily="49" charset="-122"/>
                <a:ea typeface="楷体" panose="02010609060101010101" pitchFamily="49" charset="-122"/>
              </a:rPr>
              <a:t>（主要是拥有一技之长的高级蓝领工人和白领）。</a:t>
            </a:r>
          </a:p>
          <a:p>
            <a:endParaRPr lang="zh-CN" altLang="en-US" sz="2000" dirty="0">
              <a:solidFill>
                <a:srgbClr val="000000"/>
              </a:solidFill>
              <a:effectLst/>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CB905044-2EFC-B116-B3ED-FB16C62FE2CA}"/>
              </a:ext>
            </a:extLst>
          </p:cNvPr>
          <p:cNvPicPr>
            <a:picLocks noChangeAspect="1"/>
          </p:cNvPicPr>
          <p:nvPr/>
        </p:nvPicPr>
        <p:blipFill>
          <a:blip r:embed="rId6"/>
          <a:stretch>
            <a:fillRect/>
          </a:stretch>
        </p:blipFill>
        <p:spPr>
          <a:xfrm>
            <a:off x="239223" y="273015"/>
            <a:ext cx="5219700" cy="3028950"/>
          </a:xfrm>
          <a:prstGeom prst="rect">
            <a:avLst/>
          </a:prstGeom>
        </p:spPr>
      </p:pic>
      <p:pic>
        <p:nvPicPr>
          <p:cNvPr id="4" name="图片 3">
            <a:extLst>
              <a:ext uri="{FF2B5EF4-FFF2-40B4-BE49-F238E27FC236}">
                <a16:creationId xmlns:a16="http://schemas.microsoft.com/office/drawing/2014/main" id="{0CC1BE79-BEAE-CCB8-7A66-0AC08D426E89}"/>
              </a:ext>
            </a:extLst>
          </p:cNvPr>
          <p:cNvPicPr>
            <a:picLocks noChangeAspect="1"/>
          </p:cNvPicPr>
          <p:nvPr/>
        </p:nvPicPr>
        <p:blipFill>
          <a:blip r:embed="rId7"/>
          <a:stretch>
            <a:fillRect/>
          </a:stretch>
        </p:blipFill>
        <p:spPr>
          <a:xfrm>
            <a:off x="774542" y="4087435"/>
            <a:ext cx="4149062" cy="1478655"/>
          </a:xfrm>
          <a:prstGeom prst="rect">
            <a:avLst/>
          </a:prstGeom>
        </p:spPr>
      </p:pic>
      <p:pic>
        <p:nvPicPr>
          <p:cNvPr id="5" name="图片 4">
            <a:extLst>
              <a:ext uri="{FF2B5EF4-FFF2-40B4-BE49-F238E27FC236}">
                <a16:creationId xmlns:a16="http://schemas.microsoft.com/office/drawing/2014/main" id="{C0E16D94-E388-36AA-3B69-67B5A0EC7214}"/>
              </a:ext>
            </a:extLst>
          </p:cNvPr>
          <p:cNvPicPr>
            <a:picLocks noChangeAspect="1"/>
          </p:cNvPicPr>
          <p:nvPr/>
        </p:nvPicPr>
        <p:blipFill>
          <a:blip r:embed="rId8"/>
          <a:stretch>
            <a:fillRect/>
          </a:stretch>
        </p:blipFill>
        <p:spPr>
          <a:xfrm>
            <a:off x="6997458" y="4300760"/>
            <a:ext cx="2600325" cy="1762125"/>
          </a:xfrm>
          <a:prstGeom prst="rect">
            <a:avLst/>
          </a:prstGeom>
        </p:spPr>
      </p:pic>
      <p:sp>
        <p:nvSpPr>
          <p:cNvPr id="6" name="文本框 5">
            <a:extLst>
              <a:ext uri="{FF2B5EF4-FFF2-40B4-BE49-F238E27FC236}">
                <a16:creationId xmlns:a16="http://schemas.microsoft.com/office/drawing/2014/main" id="{66ABF3B4-D643-D6BA-5DAF-7240C5B08156}"/>
              </a:ext>
            </a:extLst>
          </p:cNvPr>
          <p:cNvSpPr txBox="1"/>
          <p:nvPr/>
        </p:nvSpPr>
        <p:spPr>
          <a:xfrm>
            <a:off x="1763285" y="3556036"/>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涩谷</a:t>
            </a:r>
          </a:p>
        </p:txBody>
      </p:sp>
      <p:sp>
        <p:nvSpPr>
          <p:cNvPr id="7" name="文本框 6">
            <a:extLst>
              <a:ext uri="{FF2B5EF4-FFF2-40B4-BE49-F238E27FC236}">
                <a16:creationId xmlns:a16="http://schemas.microsoft.com/office/drawing/2014/main" id="{F9113EB6-D008-04CF-1BC4-CDA53A22753B}"/>
              </a:ext>
            </a:extLst>
          </p:cNvPr>
          <p:cNvSpPr txBox="1"/>
          <p:nvPr/>
        </p:nvSpPr>
        <p:spPr>
          <a:xfrm>
            <a:off x="2409616" y="5974672"/>
            <a:ext cx="133882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居酒屋文化</a:t>
            </a:r>
          </a:p>
        </p:txBody>
      </p:sp>
      <p:sp>
        <p:nvSpPr>
          <p:cNvPr id="8" name="文本框 7">
            <a:extLst>
              <a:ext uri="{FF2B5EF4-FFF2-40B4-BE49-F238E27FC236}">
                <a16:creationId xmlns:a16="http://schemas.microsoft.com/office/drawing/2014/main" id="{E51AADE1-21BC-C370-BBD5-7EFFAD631300}"/>
              </a:ext>
            </a:extLst>
          </p:cNvPr>
          <p:cNvSpPr txBox="1"/>
          <p:nvPr/>
        </p:nvSpPr>
        <p:spPr>
          <a:xfrm>
            <a:off x="8028123" y="6296086"/>
            <a:ext cx="156966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日本专科学校</a:t>
            </a:r>
          </a:p>
        </p:txBody>
      </p:sp>
    </p:spTree>
    <p:extLst>
      <p:ext uri="{BB962C8B-B14F-4D97-AF65-F5344CB8AC3E}">
        <p14:creationId xmlns:p14="http://schemas.microsoft.com/office/powerpoint/2010/main" val="3763823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F7D699-F7D7-4616-918C-D403DC7519B8}"/>
              </a:ext>
            </a:extLst>
          </p:cNvPr>
          <p:cNvGrpSpPr/>
          <p:nvPr/>
        </p:nvGrpSpPr>
        <p:grpSpPr>
          <a:xfrm>
            <a:off x="19053" y="1787490"/>
            <a:ext cx="5766842" cy="5500957"/>
            <a:chOff x="6970638" y="2473290"/>
            <a:chExt cx="5766842" cy="5500957"/>
          </a:xfrm>
        </p:grpSpPr>
        <p:pic>
          <p:nvPicPr>
            <p:cNvPr id="17" name="图片 16">
              <a:extLst>
                <a:ext uri="{FF2B5EF4-FFF2-40B4-BE49-F238E27FC236}">
                  <a16:creationId xmlns:a16="http://schemas.microsoft.com/office/drawing/2014/main" id="{15732477-0C6F-472F-95D6-743A29FCDE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18" name="图片 17">
              <a:extLst>
                <a:ext uri="{FF2B5EF4-FFF2-40B4-BE49-F238E27FC236}">
                  <a16:creationId xmlns:a16="http://schemas.microsoft.com/office/drawing/2014/main" id="{58B00E70-B5C1-441C-935C-5FFB3BC0091D}"/>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sp>
        <p:nvSpPr>
          <p:cNvPr id="3" name="文本框 2">
            <a:extLst>
              <a:ext uri="{FF2B5EF4-FFF2-40B4-BE49-F238E27FC236}">
                <a16:creationId xmlns:a16="http://schemas.microsoft.com/office/drawing/2014/main" id="{5F34EDCA-030B-3B21-481A-9C779B659878}"/>
              </a:ext>
            </a:extLst>
          </p:cNvPr>
          <p:cNvSpPr txBox="1"/>
          <p:nvPr/>
        </p:nvSpPr>
        <p:spPr>
          <a:xfrm>
            <a:off x="5396293" y="1296653"/>
            <a:ext cx="6437641" cy="3477875"/>
          </a:xfrm>
          <a:prstGeom prst="rect">
            <a:avLst/>
          </a:prstGeom>
          <a:noFill/>
        </p:spPr>
        <p:txBody>
          <a:bodyPr wrap="square" rtlCol="0">
            <a:spAutoFit/>
          </a:bodyPr>
          <a:lstStyle/>
          <a:p>
            <a:r>
              <a:rPr lang="zh-CN" altLang="en-US" sz="2000" dirty="0">
                <a:solidFill>
                  <a:srgbClr val="000000"/>
                </a:solidFill>
                <a:effectLst/>
                <a:latin typeface="楷体" panose="02010609060101010101" pitchFamily="49" charset="-122"/>
                <a:ea typeface="楷体" panose="02010609060101010101" pitchFamily="49" charset="-122"/>
              </a:rPr>
              <a:t>尽管中国的 </a:t>
            </a:r>
            <a:r>
              <a:rPr lang="en-US" altLang="zh-CN" sz="2000" dirty="0">
                <a:solidFill>
                  <a:srgbClr val="000000"/>
                </a:solidFill>
                <a:effectLst/>
                <a:latin typeface="楷体" panose="02010609060101010101" pitchFamily="49" charset="-122"/>
                <a:ea typeface="楷体" panose="02010609060101010101" pitchFamily="49" charset="-122"/>
              </a:rPr>
              <a:t>GDP </a:t>
            </a:r>
            <a:r>
              <a:rPr lang="zh-CN" altLang="en-US" sz="2000" dirty="0">
                <a:solidFill>
                  <a:srgbClr val="000000"/>
                </a:solidFill>
                <a:effectLst/>
                <a:latin typeface="楷体" panose="02010609060101010101" pitchFamily="49" charset="-122"/>
                <a:ea typeface="楷体" panose="02010609060101010101" pitchFamily="49" charset="-122"/>
              </a:rPr>
              <a:t>超过日本，但并没有改变“中国仍然是发展中国家，日本仍然是发达国家”的现实。</a:t>
            </a:r>
          </a:p>
          <a:p>
            <a:endParaRPr lang="zh-CN" altLang="en-US" sz="2000" dirty="0">
              <a:solidFill>
                <a:srgbClr val="000000"/>
              </a:solidFill>
              <a:effectLst/>
              <a:latin typeface="楷体" panose="02010609060101010101" pitchFamily="49" charset="-122"/>
              <a:ea typeface="楷体" panose="02010609060101010101" pitchFamily="49" charset="-122"/>
            </a:endParaRPr>
          </a:p>
          <a:p>
            <a:r>
              <a:rPr lang="zh-CN" altLang="en-US" sz="2000" dirty="0">
                <a:solidFill>
                  <a:srgbClr val="000000"/>
                </a:solidFill>
                <a:effectLst/>
                <a:latin typeface="楷体" panose="02010609060101010101" pitchFamily="49" charset="-122"/>
                <a:ea typeface="楷体" panose="02010609060101010101" pitchFamily="49" charset="-122"/>
              </a:rPr>
              <a:t>可以说，当今日本人对中国的心理可以用“三感”来概括：</a:t>
            </a:r>
          </a:p>
          <a:p>
            <a:r>
              <a:rPr lang="zh-CN" altLang="en-US" sz="2000" dirty="0">
                <a:solidFill>
                  <a:srgbClr val="000000"/>
                </a:solidFill>
                <a:effectLst/>
                <a:latin typeface="楷体" panose="02010609060101010101" pitchFamily="49" charset="-122"/>
                <a:ea typeface="楷体" panose="02010609060101010101" pitchFamily="49" charset="-122"/>
              </a:rPr>
              <a:t>对中国 </a:t>
            </a:r>
            <a:r>
              <a:rPr lang="en-US" altLang="zh-CN" sz="2000" dirty="0">
                <a:solidFill>
                  <a:srgbClr val="000000"/>
                </a:solidFill>
                <a:effectLst/>
                <a:latin typeface="楷体" panose="02010609060101010101" pitchFamily="49" charset="-122"/>
                <a:ea typeface="楷体" panose="02010609060101010101" pitchFamily="49" charset="-122"/>
              </a:rPr>
              <a:t>GDP </a:t>
            </a:r>
            <a:r>
              <a:rPr lang="zh-CN" altLang="en-US" sz="2000" dirty="0">
                <a:solidFill>
                  <a:srgbClr val="000000"/>
                </a:solidFill>
                <a:effectLst/>
                <a:latin typeface="楷体" panose="02010609060101010101" pitchFamily="49" charset="-122"/>
                <a:ea typeface="楷体" panose="02010609060101010101" pitchFamily="49" charset="-122"/>
              </a:rPr>
              <a:t>超日本的不快感；</a:t>
            </a:r>
          </a:p>
          <a:p>
            <a:r>
              <a:rPr lang="zh-CN" altLang="en-US" sz="2000" dirty="0">
                <a:solidFill>
                  <a:srgbClr val="000000"/>
                </a:solidFill>
                <a:effectLst/>
                <a:latin typeface="楷体" panose="02010609060101010101" pitchFamily="49" charset="-122"/>
                <a:ea typeface="楷体" panose="02010609060101010101" pitchFamily="49" charset="-122"/>
              </a:rPr>
              <a:t>对中国依然是发展中国家的优越感；</a:t>
            </a:r>
          </a:p>
          <a:p>
            <a:r>
              <a:rPr lang="zh-CN" altLang="en-US" sz="2000" dirty="0">
                <a:solidFill>
                  <a:srgbClr val="000000"/>
                </a:solidFill>
                <a:effectLst/>
                <a:latin typeface="楷体" panose="02010609060101010101" pitchFamily="49" charset="-122"/>
                <a:ea typeface="楷体" panose="02010609060101010101" pitchFamily="49" charset="-122"/>
              </a:rPr>
              <a:t>对中国军事力量崛起的恐惧感。</a:t>
            </a:r>
          </a:p>
          <a:p>
            <a:r>
              <a:rPr lang="zh-CN" altLang="en-US" sz="2000" dirty="0">
                <a:solidFill>
                  <a:srgbClr val="000000"/>
                </a:solidFill>
                <a:effectLst/>
                <a:latin typeface="楷体" panose="02010609060101010101" pitchFamily="49" charset="-122"/>
                <a:ea typeface="楷体" panose="02010609060101010101" pitchFamily="49" charset="-122"/>
              </a:rPr>
              <a:t>总之，日本人既对中国的成就感到嫉妒，耿耿于怀，又对中国存在的问题感到“看什么都不顺眼”，可以说日本人心里根本没服中国，他们唯一服气的就是美国。</a:t>
            </a:r>
          </a:p>
        </p:txBody>
      </p:sp>
    </p:spTree>
    <p:extLst>
      <p:ext uri="{BB962C8B-B14F-4D97-AF65-F5344CB8AC3E}">
        <p14:creationId xmlns:p14="http://schemas.microsoft.com/office/powerpoint/2010/main" val="374366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33661" y="2041257"/>
            <a:ext cx="923330" cy="3606591"/>
          </a:xfrm>
          <a:prstGeom prst="rect">
            <a:avLst/>
          </a:prstGeom>
          <a:noFill/>
        </p:spPr>
        <p:txBody>
          <a:bodyPr vert="eaVert" wrap="square" rtlCol="0">
            <a:spAutoFit/>
          </a:bodyPr>
          <a:lstStyle/>
          <a:p>
            <a:r>
              <a:rPr lang="zh-CN" altLang="en-US" sz="2400" dirty="0">
                <a:latin typeface="楷体" panose="02010609060101010101" pitchFamily="49" charset="-122"/>
                <a:ea typeface="楷体" panose="02010609060101010101" pitchFamily="49" charset="-122"/>
                <a:sym typeface="iekie pocangqiong" panose="02000503000000000000" pitchFamily="2" charset="-122"/>
              </a:rPr>
              <a:t>战后以来日本人的历史观和亚洲观 </a:t>
            </a:r>
          </a:p>
        </p:txBody>
      </p:sp>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346445" y="1879977"/>
            <a:ext cx="6596108" cy="4401205"/>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二战后日本的历史观问题，主要是指如何对待二战期间的侵略战争。战后以来，“皇国史观”虽被视为禁忌，但在少数右翼势力中仍具有相当大的影响力。</a:t>
            </a:r>
          </a:p>
          <a:p>
            <a:pPr marL="0" indent="0">
              <a:buNone/>
            </a:pPr>
            <a:r>
              <a:rPr lang="zh-CN" altLang="en-US" sz="2000" dirty="0">
                <a:latin typeface="楷体" panose="02010609060101010101" pitchFamily="49" charset="-122"/>
                <a:ea typeface="楷体" panose="02010609060101010101" pitchFamily="49" charset="-122"/>
              </a:rPr>
              <a:t>战后“皇国史观”的核心思想是：</a:t>
            </a:r>
            <a:endParaRPr lang="en-US" altLang="zh-CN" sz="2000" dirty="0">
              <a:latin typeface="楷体" panose="02010609060101010101" pitchFamily="49" charset="-122"/>
              <a:ea typeface="楷体" panose="02010609060101010101" pitchFamily="49" charset="-122"/>
            </a:endParaRPr>
          </a:p>
          <a:p>
            <a:pPr marL="0" indent="0">
              <a:buNone/>
            </a:pPr>
            <a:endParaRPr lang="zh-CN" altLang="en-US"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一方面，继续神化大和民族和日本天皇；继续宣扬所谓“解放亚洲之圣战”、“正义之战”的谬论，罔顾日本军国主义发动侵略战争的铁的事实，将侵略战争中的战争罪犯看作是效忠天皇、“为国捐躯”的“英灵”。</a:t>
            </a:r>
            <a:endParaRPr lang="en-US" altLang="zh-CN" sz="2000" dirty="0">
              <a:latin typeface="楷体" panose="02010609060101010101" pitchFamily="49" charset="-122"/>
              <a:ea typeface="楷体" panose="02010609060101010101" pitchFamily="49" charset="-122"/>
            </a:endParaRPr>
          </a:p>
          <a:p>
            <a:pPr marL="0" indent="0">
              <a:buNone/>
            </a:pPr>
            <a:endParaRPr lang="zh-CN" altLang="en-US"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另一方面，战后日本也有相当多的战争亲历者能够真诚地忏悔和反省自己国家所犯下的滔天罪行，无论是在日本还是在中国，很多中国人都遇到过这样的日本人，一再地向中国人表示道歉和谢罪。</a:t>
            </a:r>
          </a:p>
        </p:txBody>
      </p:sp>
      <p:pic>
        <p:nvPicPr>
          <p:cNvPr id="3" name="图片 2">
            <a:extLst>
              <a:ext uri="{FF2B5EF4-FFF2-40B4-BE49-F238E27FC236}">
                <a16:creationId xmlns:a16="http://schemas.microsoft.com/office/drawing/2014/main" id="{2BBF4B1A-F9EA-EF0E-8DCC-CA400C862BFF}"/>
              </a:ext>
            </a:extLst>
          </p:cNvPr>
          <p:cNvPicPr>
            <a:picLocks noChangeAspect="1"/>
          </p:cNvPicPr>
          <p:nvPr/>
        </p:nvPicPr>
        <p:blipFill>
          <a:blip r:embed="rId5"/>
          <a:stretch>
            <a:fillRect/>
          </a:stretch>
        </p:blipFill>
        <p:spPr>
          <a:xfrm>
            <a:off x="337352" y="-98781"/>
            <a:ext cx="5681708" cy="2062460"/>
          </a:xfrm>
          <a:prstGeom prst="rect">
            <a:avLst/>
          </a:prstGeom>
        </p:spPr>
      </p:pic>
    </p:spTree>
    <p:extLst>
      <p:ext uri="{BB962C8B-B14F-4D97-AF65-F5344CB8AC3E}">
        <p14:creationId xmlns:p14="http://schemas.microsoft.com/office/powerpoint/2010/main" val="381488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820611" y="378988"/>
            <a:ext cx="6596108" cy="4401205"/>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然而，上述两种截然相反的历史认识都不能代表日本国家和国民历史认识的主流，因为只有统治者的意识形态才能主导和代表一个国家的意识形态。从日本统治者的历史观来看，最有代表性的是田中角荣的所谓“添了麻烦”的历史观。</a:t>
            </a:r>
          </a:p>
          <a:p>
            <a:pPr marL="0" indent="0">
              <a:buNone/>
            </a:pPr>
            <a:r>
              <a:rPr lang="zh-CN" altLang="en-US" sz="2000" dirty="0">
                <a:latin typeface="楷体" panose="02010609060101010101" pitchFamily="49" charset="-122"/>
                <a:ea typeface="楷体" panose="02010609060101010101" pitchFamily="49" charset="-122"/>
              </a:rPr>
              <a:t>对此，周总理 严肃地指出，日本军国主义的侵略战争给中国人民带来深重灾难，用“</a:t>
            </a:r>
            <a:r>
              <a:rPr lang="zh-CN" altLang="en-US" sz="2000" dirty="0">
                <a:solidFill>
                  <a:srgbClr val="FF0000"/>
                </a:solidFill>
                <a:latin typeface="楷体" panose="02010609060101010101" pitchFamily="49" charset="-122"/>
                <a:ea typeface="楷体" panose="02010609060101010101" pitchFamily="49" charset="-122"/>
              </a:rPr>
              <a:t>添麻烦</a:t>
            </a:r>
            <a:r>
              <a:rPr lang="zh-CN" altLang="en-US" sz="2000" dirty="0">
                <a:latin typeface="楷体" panose="02010609060101010101" pitchFamily="49" charset="-122"/>
                <a:ea typeface="楷体" panose="02010609060101010101" pitchFamily="49" charset="-122"/>
              </a:rPr>
              <a:t>”来表达，在中国人民中间是通不过的，而且会引起强烈的反感。</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田中角荣讲“添了麻烦”绝不是一时的口误或中日文翻译上的问题，而是经过日本统治层面深思熟虑、精心设计、旨在尽量减轻罪责、模棱两可、维护民族自尊心的一种历史观表述，体现了日本对那场侵略战争的不诚实、不道德、不确定的历史观。</a:t>
            </a:r>
          </a:p>
          <a:p>
            <a:pPr marL="0" indent="0">
              <a:buNone/>
            </a:pPr>
            <a:endParaRPr lang="zh-CN" altLang="en-US"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57B95F1D-3030-88B1-D1BB-09008413316A}"/>
              </a:ext>
            </a:extLst>
          </p:cNvPr>
          <p:cNvPicPr>
            <a:picLocks noChangeAspect="1"/>
          </p:cNvPicPr>
          <p:nvPr/>
        </p:nvPicPr>
        <p:blipFill>
          <a:blip r:embed="rId5"/>
          <a:stretch>
            <a:fillRect/>
          </a:stretch>
        </p:blipFill>
        <p:spPr>
          <a:xfrm>
            <a:off x="458206" y="3429000"/>
            <a:ext cx="2362405" cy="2263336"/>
          </a:xfrm>
          <a:prstGeom prst="rect">
            <a:avLst/>
          </a:prstGeom>
        </p:spPr>
      </p:pic>
      <p:pic>
        <p:nvPicPr>
          <p:cNvPr id="2" name="图片 1">
            <a:extLst>
              <a:ext uri="{FF2B5EF4-FFF2-40B4-BE49-F238E27FC236}">
                <a16:creationId xmlns:a16="http://schemas.microsoft.com/office/drawing/2014/main" id="{103B879D-58B8-81A3-AE19-23FC53594A72}"/>
              </a:ext>
            </a:extLst>
          </p:cNvPr>
          <p:cNvPicPr>
            <a:picLocks noChangeAspect="1"/>
          </p:cNvPicPr>
          <p:nvPr/>
        </p:nvPicPr>
        <p:blipFill>
          <a:blip r:embed="rId6"/>
          <a:stretch>
            <a:fillRect/>
          </a:stretch>
        </p:blipFill>
        <p:spPr>
          <a:xfrm>
            <a:off x="5037299" y="4278409"/>
            <a:ext cx="2978922" cy="1964362"/>
          </a:xfrm>
          <a:prstGeom prst="rect">
            <a:avLst/>
          </a:prstGeom>
        </p:spPr>
      </p:pic>
    </p:spTree>
    <p:extLst>
      <p:ext uri="{BB962C8B-B14F-4D97-AF65-F5344CB8AC3E}">
        <p14:creationId xmlns:p14="http://schemas.microsoft.com/office/powerpoint/2010/main" val="1746149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864999" y="174801"/>
            <a:ext cx="6596108" cy="2862322"/>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“不诚实”：就是说日本领导人尽管也曾多次表示过“反省”，但却从来不肯诚实地承认那是一场“侵略战争”</a:t>
            </a:r>
            <a:endParaRPr lang="en-US" altLang="zh-CN" sz="2000" dirty="0">
              <a:latin typeface="楷体" panose="02010609060101010101" pitchFamily="49" charset="-122"/>
              <a:ea typeface="楷体" panose="02010609060101010101" pitchFamily="49" charset="-122"/>
            </a:endParaRPr>
          </a:p>
          <a:p>
            <a:pPr marL="0" indent="0">
              <a:buNone/>
            </a:pPr>
            <a:endParaRPr lang="zh-CN" altLang="en-US"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“不道德”：就是说对于给中国及其他亚洲国家人民带来如此深重灾维的侵略战争总是采取种种手法轻描淡写、模棱两可，而对日本人的“受害”（比如遭到美国的原子弹轰炸）则哭天抹泪、悲痛欲绝；</a:t>
            </a:r>
          </a:p>
          <a:p>
            <a:pPr marL="0" indent="0">
              <a:buNone/>
            </a:pPr>
            <a:r>
              <a:rPr lang="zh-CN" altLang="en-US" sz="2000" dirty="0">
                <a:latin typeface="楷体" panose="02010609060101010101" pitchFamily="49" charset="-122"/>
                <a:ea typeface="楷体" panose="02010609060101010101" pitchFamily="49" charset="-122"/>
              </a:rPr>
              <a:t>“不确定”：就是说随着首相和内阁的更迭，日本领导人对历史问题的表态总是摇摆不定</a:t>
            </a:r>
          </a:p>
        </p:txBody>
      </p:sp>
      <p:pic>
        <p:nvPicPr>
          <p:cNvPr id="2" name="图片 1">
            <a:extLst>
              <a:ext uri="{FF2B5EF4-FFF2-40B4-BE49-F238E27FC236}">
                <a16:creationId xmlns:a16="http://schemas.microsoft.com/office/drawing/2014/main" id="{AB467311-F4CA-DFFE-EDAE-CE995D87B1AC}"/>
              </a:ext>
            </a:extLst>
          </p:cNvPr>
          <p:cNvPicPr>
            <a:picLocks noChangeAspect="1"/>
          </p:cNvPicPr>
          <p:nvPr/>
        </p:nvPicPr>
        <p:blipFill>
          <a:blip r:embed="rId5"/>
          <a:stretch>
            <a:fillRect/>
          </a:stretch>
        </p:blipFill>
        <p:spPr>
          <a:xfrm>
            <a:off x="441047" y="3295886"/>
            <a:ext cx="5720056" cy="3562113"/>
          </a:xfrm>
          <a:prstGeom prst="rect">
            <a:avLst/>
          </a:prstGeom>
        </p:spPr>
      </p:pic>
    </p:spTree>
    <p:extLst>
      <p:ext uri="{BB962C8B-B14F-4D97-AF65-F5344CB8AC3E}">
        <p14:creationId xmlns:p14="http://schemas.microsoft.com/office/powerpoint/2010/main" val="2294129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864999" y="174801"/>
            <a:ext cx="6596108" cy="2554545"/>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如今，亚洲各国在现代化道路上取得了很大的进步，然而，日本依然坚持“先进西方，落后亚洲”的偏执成见，特别是对中国，日本媒体总是聚焦于中国的缺点、问题和负面形象。</a:t>
            </a: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2010 </a:t>
            </a:r>
            <a:r>
              <a:rPr lang="zh-CN" altLang="en-US" sz="2000" dirty="0">
                <a:latin typeface="楷体" panose="02010609060101010101" pitchFamily="49" charset="-122"/>
                <a:ea typeface="楷体" panose="02010609060101010101" pitchFamily="49" charset="-122"/>
              </a:rPr>
              <a:t>年以来，美国高调要“重返亚洲”或“战略东移”，拉拢日本，采取“一虎率群狼战术”来防范以中国为“领头羊”的新兴国家群 体性崛起。</a:t>
            </a:r>
          </a:p>
        </p:txBody>
      </p:sp>
      <p:pic>
        <p:nvPicPr>
          <p:cNvPr id="3" name="图片 2">
            <a:extLst>
              <a:ext uri="{FF2B5EF4-FFF2-40B4-BE49-F238E27FC236}">
                <a16:creationId xmlns:a16="http://schemas.microsoft.com/office/drawing/2014/main" id="{56F2CBEE-D325-A8C2-C5B9-8CADE7781EA0}"/>
              </a:ext>
            </a:extLst>
          </p:cNvPr>
          <p:cNvPicPr>
            <a:picLocks noChangeAspect="1"/>
          </p:cNvPicPr>
          <p:nvPr/>
        </p:nvPicPr>
        <p:blipFill>
          <a:blip r:embed="rId5"/>
          <a:stretch>
            <a:fillRect/>
          </a:stretch>
        </p:blipFill>
        <p:spPr>
          <a:xfrm>
            <a:off x="391299" y="3275602"/>
            <a:ext cx="3852227" cy="2570343"/>
          </a:xfrm>
          <a:prstGeom prst="rect">
            <a:avLst/>
          </a:prstGeom>
        </p:spPr>
      </p:pic>
    </p:spTree>
    <p:extLst>
      <p:ext uri="{BB962C8B-B14F-4D97-AF65-F5344CB8AC3E}">
        <p14:creationId xmlns:p14="http://schemas.microsoft.com/office/powerpoint/2010/main" val="171631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2">
            <a:extLst>
              <a:ext uri="{FF2B5EF4-FFF2-40B4-BE49-F238E27FC236}">
                <a16:creationId xmlns:a16="http://schemas.microsoft.com/office/drawing/2014/main" id="{02279548-EFFB-43B5-9267-7C06D8F87D0C}"/>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l="23704" t="43086" r="1881" b="21446"/>
          <a:stretch/>
        </p:blipFill>
        <p:spPr>
          <a:xfrm flipH="1">
            <a:off x="0" y="1047044"/>
            <a:ext cx="12192000" cy="5810956"/>
          </a:xfrm>
          <a:prstGeom prst="rect">
            <a:avLst/>
          </a:prstGeom>
        </p:spPr>
      </p:pic>
      <p:sp>
        <p:nvSpPr>
          <p:cNvPr id="12" name="1">
            <a:extLst>
              <a:ext uri="{FF2B5EF4-FFF2-40B4-BE49-F238E27FC236}">
                <a16:creationId xmlns:a16="http://schemas.microsoft.com/office/drawing/2014/main" id="{64941D0B-E7BE-4DFB-960F-69380C39FFBB}"/>
              </a:ext>
            </a:extLst>
          </p:cNvPr>
          <p:cNvSpPr txBox="1"/>
          <p:nvPr/>
        </p:nvSpPr>
        <p:spPr>
          <a:xfrm>
            <a:off x="5106490" y="1027594"/>
            <a:ext cx="1292662" cy="1004442"/>
          </a:xfrm>
          <a:prstGeom prst="rect">
            <a:avLst/>
          </a:prstGeom>
          <a:noFill/>
        </p:spPr>
        <p:txBody>
          <a:bodyPr vert="eaVert" wrap="none" rtlCol="0">
            <a:spAutoFit/>
          </a:bodyPr>
          <a:lstStyle/>
          <a:p>
            <a:r>
              <a:rPr lang="zh-CN" altLang="en-US" sz="72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壹</a:t>
            </a:r>
          </a:p>
        </p:txBody>
      </p:sp>
      <p:sp>
        <p:nvSpPr>
          <p:cNvPr id="2" name="PA_库_矩形 5">
            <a:extLst>
              <a:ext uri="{FF2B5EF4-FFF2-40B4-BE49-F238E27FC236}">
                <a16:creationId xmlns:a16="http://schemas.microsoft.com/office/drawing/2014/main" id="{6F9880D9-05E3-F57B-51B4-E35E67D55893}"/>
              </a:ext>
            </a:extLst>
          </p:cNvPr>
          <p:cNvSpPr/>
          <p:nvPr>
            <p:custDataLst>
              <p:tags r:id="rId2"/>
            </p:custDataLst>
          </p:nvPr>
        </p:nvSpPr>
        <p:spPr>
          <a:xfrm>
            <a:off x="4954691" y="2125684"/>
            <a:ext cx="553998" cy="3493882"/>
          </a:xfrm>
          <a:prstGeom prst="rect">
            <a:avLst/>
          </a:prstGeom>
        </p:spPr>
        <p:txBody>
          <a:bodyPr vert="eaVert" wrap="square">
            <a:spAutoFit/>
          </a:bodyPr>
          <a:lstStyle/>
          <a:p>
            <a:r>
              <a:rPr lang="zh-CN" altLang="en-US" sz="2400" dirty="0">
                <a:solidFill>
                  <a:srgbClr val="483F40"/>
                </a:solidFill>
                <a:latin typeface="楷体" panose="02010609060101010101" pitchFamily="49" charset="-122"/>
                <a:ea typeface="楷体" panose="02010609060101010101" pitchFamily="49" charset="-122"/>
                <a:sym typeface="iekie pocangqiong" panose="02000503000000000000" pitchFamily="2" charset="-122"/>
              </a:rPr>
              <a:t>近代以前日本的朝鲜观</a:t>
            </a:r>
          </a:p>
        </p:txBody>
      </p:sp>
    </p:spTree>
    <p:extLst>
      <p:ext uri="{BB962C8B-B14F-4D97-AF65-F5344CB8AC3E}">
        <p14:creationId xmlns:p14="http://schemas.microsoft.com/office/powerpoint/2010/main" val="3981901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anim calcmode="lin" valueType="num">
                                      <p:cBhvr>
                                        <p:cTn id="19" dur="750" fill="hold"/>
                                        <p:tgtEl>
                                          <p:spTgt spid="2"/>
                                        </p:tgtEl>
                                        <p:attrNameLst>
                                          <p:attrName>ppt_x</p:attrName>
                                        </p:attrNameLst>
                                      </p:cBhvr>
                                      <p:tavLst>
                                        <p:tav tm="0">
                                          <p:val>
                                            <p:strVal val="#ppt_x"/>
                                          </p:val>
                                        </p:tav>
                                        <p:tav tm="100000">
                                          <p:val>
                                            <p:strVal val="#ppt_x"/>
                                          </p:val>
                                        </p:tav>
                                      </p:tavLst>
                                    </p:anim>
                                    <p:anim calcmode="lin" valueType="num">
                                      <p:cBhvr>
                                        <p:cTn id="2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864998" y="174801"/>
            <a:ext cx="8383767" cy="2554545"/>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钓鱼岛问题</a:t>
            </a: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美国推进“重返亚太”战略以来， 一些与中国有领土争议的国家纷纷抓住“有美国撑腰的机遇”加强了与中国的争夺，美国则利用中国与争议国之间的紧张关系趋于升温，为其加强在亚洲地区的军事部署找到借口，而南海问题与钓鱼岛及其附属岛屿问题成为美国制造中国与一些周边国家的紧张关系的两个重点。</a:t>
            </a: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B0F97356-2238-5D21-14B2-DD002AD7F64F}"/>
              </a:ext>
            </a:extLst>
          </p:cNvPr>
          <p:cNvPicPr>
            <a:picLocks noChangeAspect="1"/>
          </p:cNvPicPr>
          <p:nvPr/>
        </p:nvPicPr>
        <p:blipFill>
          <a:blip r:embed="rId5"/>
          <a:stretch>
            <a:fillRect/>
          </a:stretch>
        </p:blipFill>
        <p:spPr>
          <a:xfrm>
            <a:off x="1392200" y="2446950"/>
            <a:ext cx="2782820" cy="1831459"/>
          </a:xfrm>
          <a:prstGeom prst="rect">
            <a:avLst/>
          </a:prstGeom>
        </p:spPr>
      </p:pic>
    </p:spTree>
    <p:extLst>
      <p:ext uri="{BB962C8B-B14F-4D97-AF65-F5344CB8AC3E}">
        <p14:creationId xmlns:p14="http://schemas.microsoft.com/office/powerpoint/2010/main" val="4274204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211808" y="2041257"/>
            <a:ext cx="0" cy="3463093"/>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70E05C8F-7FE9-4CFC-B27B-8516077AA178}"/>
              </a:ext>
            </a:extLst>
          </p:cNvPr>
          <p:cNvGrpSpPr/>
          <p:nvPr/>
        </p:nvGrpSpPr>
        <p:grpSpPr>
          <a:xfrm flipH="1">
            <a:off x="5186860" y="1494971"/>
            <a:ext cx="8006626" cy="5667295"/>
            <a:chOff x="0" y="327786"/>
            <a:chExt cx="8920716" cy="6314312"/>
          </a:xfrm>
        </p:grpSpPr>
        <p:pic>
          <p:nvPicPr>
            <p:cNvPr id="11" name="图片 10">
              <a:extLst>
                <a:ext uri="{FF2B5EF4-FFF2-40B4-BE49-F238E27FC236}">
                  <a16:creationId xmlns:a16="http://schemas.microsoft.com/office/drawing/2014/main" id="{F5973DB2-1401-44F8-B1AA-A1E5ACC911BC}"/>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2" name="图片 11">
              <a:extLst>
                <a:ext uri="{FF2B5EF4-FFF2-40B4-BE49-F238E27FC236}">
                  <a16:creationId xmlns:a16="http://schemas.microsoft.com/office/drawing/2014/main" id="{C871D663-2A19-4EC4-8BA1-73FA16B8FCF0}"/>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CE8E5AD2-3677-E1D1-9E2B-C572CACE11B6}"/>
              </a:ext>
            </a:extLst>
          </p:cNvPr>
          <p:cNvSpPr txBox="1"/>
          <p:nvPr/>
        </p:nvSpPr>
        <p:spPr>
          <a:xfrm>
            <a:off x="2864999" y="174801"/>
            <a:ext cx="6596108" cy="3785652"/>
          </a:xfrm>
          <a:prstGeom prst="rect">
            <a:avLst/>
          </a:prstGeom>
          <a:noFill/>
        </p:spPr>
        <p:txBody>
          <a:bodyPr wrap="square">
            <a:spAutoFit/>
          </a:bodyPr>
          <a:lstStyle/>
          <a:p>
            <a:pPr marL="0" indent="0">
              <a:buNone/>
            </a:pPr>
            <a:r>
              <a:rPr lang="zh-CN" altLang="en-US" sz="2000" dirty="0">
                <a:latin typeface="楷体" panose="02010609060101010101" pitchFamily="49" charset="-122"/>
                <a:ea typeface="楷体" panose="02010609060101010101" pitchFamily="49" charset="-122"/>
              </a:rPr>
              <a:t>日本政府在钓鱼岛及其附属岛屿问题上坚持所谓“不存在领土问题”的错误立场（也包括日本在被俄罗斯实际控制的南千岛群岛、被韩国实际控制的独岛问题上的错误立场），是对世界反法西斯战争胜利成果的公然否定，是对战后国际秩序的严重挑战。</a:t>
            </a: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一个重要原因就在于日本坚持错误的历史观，在经历过战争的一代人还在世的时期里，日本拒绝承认自己的战争罪行， 不能实现同亚洲受害国家的历史和解（由于加害国与受害国以不同的历史观教育后代，离那场战争的年代越远，未来就越难以进行“历史和解的补课” ）。</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不同自己和解，不同他人和解。</a:t>
            </a:r>
            <a:endParaRPr lang="en-US" altLang="zh-CN" sz="2000"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4CAC9411-F803-6729-07F8-8486C1A7572B}"/>
              </a:ext>
            </a:extLst>
          </p:cNvPr>
          <p:cNvPicPr>
            <a:picLocks noChangeAspect="1"/>
          </p:cNvPicPr>
          <p:nvPr/>
        </p:nvPicPr>
        <p:blipFill>
          <a:blip r:embed="rId5"/>
          <a:stretch>
            <a:fillRect/>
          </a:stretch>
        </p:blipFill>
        <p:spPr>
          <a:xfrm>
            <a:off x="751653" y="4092909"/>
            <a:ext cx="3114613" cy="2072633"/>
          </a:xfrm>
          <a:prstGeom prst="rect">
            <a:avLst/>
          </a:prstGeom>
        </p:spPr>
      </p:pic>
    </p:spTree>
    <p:extLst>
      <p:ext uri="{BB962C8B-B14F-4D97-AF65-F5344CB8AC3E}">
        <p14:creationId xmlns:p14="http://schemas.microsoft.com/office/powerpoint/2010/main" val="1619536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2">
            <a:extLst>
              <a:ext uri="{FF2B5EF4-FFF2-40B4-BE49-F238E27FC236}">
                <a16:creationId xmlns:a16="http://schemas.microsoft.com/office/drawing/2014/main" id="{02279548-EFFB-43B5-9267-7C06D8F87D0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23704" t="43086" r="1881" b="21446"/>
          <a:stretch/>
        </p:blipFill>
        <p:spPr>
          <a:xfrm flipH="1">
            <a:off x="0" y="1047044"/>
            <a:ext cx="12192000" cy="5810956"/>
          </a:xfrm>
          <a:prstGeom prst="rect">
            <a:avLst/>
          </a:prstGeom>
        </p:spPr>
      </p:pic>
      <p:sp>
        <p:nvSpPr>
          <p:cNvPr id="12" name="1">
            <a:extLst>
              <a:ext uri="{FF2B5EF4-FFF2-40B4-BE49-F238E27FC236}">
                <a16:creationId xmlns:a16="http://schemas.microsoft.com/office/drawing/2014/main" id="{64941D0B-E7BE-4DFB-960F-69380C39FFBB}"/>
              </a:ext>
            </a:extLst>
          </p:cNvPr>
          <p:cNvSpPr txBox="1"/>
          <p:nvPr/>
        </p:nvSpPr>
        <p:spPr>
          <a:xfrm>
            <a:off x="5106490" y="1027594"/>
            <a:ext cx="1292662" cy="1004442"/>
          </a:xfrm>
          <a:prstGeom prst="rect">
            <a:avLst/>
          </a:prstGeom>
          <a:noFill/>
        </p:spPr>
        <p:txBody>
          <a:bodyPr vert="eaVert" wrap="none" rtlCol="0">
            <a:spAutoFit/>
          </a:bodyPr>
          <a:lstStyle/>
          <a:p>
            <a:r>
              <a:rPr lang="zh-CN" altLang="en-US" sz="72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叁</a:t>
            </a:r>
          </a:p>
        </p:txBody>
      </p:sp>
      <p:pic>
        <p:nvPicPr>
          <p:cNvPr id="2" name="图片 1">
            <a:extLst>
              <a:ext uri="{FF2B5EF4-FFF2-40B4-BE49-F238E27FC236}">
                <a16:creationId xmlns:a16="http://schemas.microsoft.com/office/drawing/2014/main" id="{6926B515-63AF-2BA3-0313-59E57C22CE1E}"/>
              </a:ext>
            </a:extLst>
          </p:cNvPr>
          <p:cNvPicPr>
            <a:picLocks noChangeAspect="1"/>
          </p:cNvPicPr>
          <p:nvPr/>
        </p:nvPicPr>
        <p:blipFill>
          <a:blip r:embed="rId5"/>
          <a:stretch>
            <a:fillRect/>
          </a:stretch>
        </p:blipFill>
        <p:spPr>
          <a:xfrm>
            <a:off x="6096000" y="2032036"/>
            <a:ext cx="548688" cy="3176291"/>
          </a:xfrm>
          <a:prstGeom prst="rect">
            <a:avLst/>
          </a:prstGeom>
        </p:spPr>
      </p:pic>
    </p:spTree>
    <p:extLst>
      <p:ext uri="{BB962C8B-B14F-4D97-AF65-F5344CB8AC3E}">
        <p14:creationId xmlns:p14="http://schemas.microsoft.com/office/powerpoint/2010/main" val="2566879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cxnSpLocks/>
          </p:cNvCxnSpPr>
          <p:nvPr/>
        </p:nvCxnSpPr>
        <p:spPr>
          <a:xfrm>
            <a:off x="331653" y="3723563"/>
            <a:ext cx="58650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F7C48AD-4E62-49DE-BFF0-618D2AFA918F}"/>
              </a:ext>
            </a:extLst>
          </p:cNvPr>
          <p:cNvGrpSpPr/>
          <p:nvPr/>
        </p:nvGrpSpPr>
        <p:grpSpPr>
          <a:xfrm>
            <a:off x="331653" y="381648"/>
            <a:ext cx="4630057" cy="3277273"/>
            <a:chOff x="0" y="327786"/>
            <a:chExt cx="8920716" cy="6314312"/>
          </a:xfrm>
        </p:grpSpPr>
        <p:pic>
          <p:nvPicPr>
            <p:cNvPr id="23" name="图片 22">
              <a:extLst>
                <a:ext uri="{FF2B5EF4-FFF2-40B4-BE49-F238E27FC236}">
                  <a16:creationId xmlns:a16="http://schemas.microsoft.com/office/drawing/2014/main" id="{80EBBEB4-8A00-415D-A413-B736BEC209C1}"/>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24" name="图片 23">
              <a:extLst>
                <a:ext uri="{FF2B5EF4-FFF2-40B4-BE49-F238E27FC236}">
                  <a16:creationId xmlns:a16="http://schemas.microsoft.com/office/drawing/2014/main" id="{862662A3-D7FD-4742-AF3C-C87DE914CDA8}"/>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958E7E85-A2AB-E42E-FA20-FE1BF3385984}"/>
              </a:ext>
            </a:extLst>
          </p:cNvPr>
          <p:cNvSpPr txBox="1"/>
          <p:nvPr/>
        </p:nvSpPr>
        <p:spPr>
          <a:xfrm>
            <a:off x="3264193" y="461372"/>
            <a:ext cx="6063448" cy="4093428"/>
          </a:xfrm>
          <a:prstGeom prst="rect">
            <a:avLst/>
          </a:prstGeom>
          <a:noFill/>
        </p:spPr>
        <p:txBody>
          <a:bodyPr wrap="square" rtlCol="0">
            <a:spAutoFit/>
          </a:bodyPr>
          <a:lstStyle/>
          <a:p>
            <a:r>
              <a:rPr lang="zh-CN" altLang="en-US" sz="2000" b="0" i="0" dirty="0">
                <a:solidFill>
                  <a:srgbClr val="333333"/>
                </a:solidFill>
                <a:effectLst/>
                <a:latin typeface="楷体" panose="02010609060101010101" pitchFamily="49" charset="-122"/>
                <a:ea typeface="楷体" panose="02010609060101010101" pitchFamily="49" charset="-122"/>
              </a:rPr>
              <a:t>在</a:t>
            </a:r>
            <a:r>
              <a:rPr lang="en-US" altLang="zh-CN" sz="2000" b="0" i="0" dirty="0">
                <a:solidFill>
                  <a:srgbClr val="333333"/>
                </a:solidFill>
                <a:effectLst/>
                <a:latin typeface="楷体" panose="02010609060101010101" pitchFamily="49" charset="-122"/>
                <a:ea typeface="楷体" panose="02010609060101010101" pitchFamily="49" charset="-122"/>
              </a:rPr>
              <a:t>3</a:t>
            </a:r>
            <a:r>
              <a:rPr lang="zh-CN" altLang="en-US" sz="2000" b="0" i="0" dirty="0">
                <a:solidFill>
                  <a:srgbClr val="333333"/>
                </a:solidFill>
                <a:effectLst/>
                <a:latin typeface="楷体" panose="02010609060101010101" pitchFamily="49" charset="-122"/>
                <a:ea typeface="楷体" panose="02010609060101010101" pitchFamily="49" charset="-122"/>
              </a:rPr>
              <a:t>月</a:t>
            </a:r>
            <a:r>
              <a:rPr lang="en-US" altLang="zh-CN" sz="2000" b="0" i="0" dirty="0">
                <a:solidFill>
                  <a:srgbClr val="333333"/>
                </a:solidFill>
                <a:effectLst/>
                <a:latin typeface="楷体" panose="02010609060101010101" pitchFamily="49" charset="-122"/>
                <a:ea typeface="楷体" panose="02010609060101010101" pitchFamily="49" charset="-122"/>
              </a:rPr>
              <a:t>5</a:t>
            </a:r>
            <a:r>
              <a:rPr lang="zh-CN" altLang="en-US" sz="2000" b="0" i="0" dirty="0">
                <a:solidFill>
                  <a:srgbClr val="333333"/>
                </a:solidFill>
                <a:effectLst/>
                <a:latin typeface="楷体" panose="02010609060101010101" pitchFamily="49" charset="-122"/>
                <a:ea typeface="楷体" panose="02010609060101010101" pitchFamily="49" charset="-122"/>
              </a:rPr>
              <a:t>日，韩国政府宣布替日本企业支付二战时期，日本强征劳工的赔偿和利息。</a:t>
            </a:r>
          </a:p>
          <a:p>
            <a:r>
              <a:rPr lang="en-US" altLang="zh-CN" sz="2000" i="1" dirty="0">
                <a:solidFill>
                  <a:srgbClr val="FF0000"/>
                </a:solidFill>
                <a:latin typeface="楷体" panose="02010609060101010101" pitchFamily="49" charset="-122"/>
                <a:ea typeface="楷体" panose="02010609060101010101" pitchFamily="49" charset="-122"/>
              </a:rPr>
              <a:t>	</a:t>
            </a:r>
            <a:r>
              <a:rPr lang="zh-CN" altLang="en-US" sz="2000" i="1" dirty="0">
                <a:solidFill>
                  <a:srgbClr val="FF0000"/>
                </a:solidFill>
                <a:latin typeface="楷体" panose="02010609060101010101" pitchFamily="49" charset="-122"/>
                <a:ea typeface="楷体" panose="02010609060101010101" pitchFamily="49" charset="-122"/>
              </a:rPr>
              <a:t>民事诉讼</a:t>
            </a:r>
            <a:r>
              <a:rPr lang="en-US" altLang="zh-CN" sz="2000" i="1" dirty="0">
                <a:solidFill>
                  <a:srgbClr val="FF0000"/>
                </a:solidFill>
                <a:latin typeface="楷体" panose="02010609060101010101" pitchFamily="49" charset="-122"/>
                <a:ea typeface="楷体" panose="02010609060101010101" pitchFamily="49" charset="-122"/>
              </a:rPr>
              <a:t>----</a:t>
            </a:r>
            <a:r>
              <a:rPr lang="zh-CN" altLang="en-US" sz="2000" i="1" dirty="0">
                <a:solidFill>
                  <a:srgbClr val="FF0000"/>
                </a:solidFill>
                <a:latin typeface="楷体" panose="02010609060101010101" pitchFamily="49" charset="-122"/>
                <a:ea typeface="楷体" panose="02010609060101010101" pitchFamily="49" charset="-122"/>
              </a:rPr>
              <a:t>庭外和解</a:t>
            </a:r>
          </a:p>
          <a:p>
            <a:r>
              <a:rPr lang="zh-CN" altLang="en-US" sz="2000" dirty="0">
                <a:latin typeface="楷体" panose="02010609060101010101" pitchFamily="49" charset="-122"/>
                <a:ea typeface="楷体" panose="02010609060101010101" pitchFamily="49" charset="-122"/>
              </a:rPr>
              <a:t>韩国民众那是相当不满，韩国在野党也表示，这是屈辱外交。</a:t>
            </a:r>
          </a:p>
          <a:p>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16</a:t>
            </a:r>
            <a:r>
              <a:rPr lang="zh-CN" altLang="en-US" sz="2000" dirty="0">
                <a:latin typeface="楷体" panose="02010609060101010101" pitchFamily="49" charset="-122"/>
                <a:ea typeface="楷体" panose="02010609060101010101" pitchFamily="49" charset="-122"/>
              </a:rPr>
              <a:t>日，韩国总统尹锡悦开启了为期两天的访日行程，这也被外界视为韩日关系的“破冰之旅”。</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韩国民间团体</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25</a:t>
            </a:r>
            <a:r>
              <a:rPr lang="zh-CN" altLang="en-US" sz="2000" dirty="0">
                <a:latin typeface="楷体" panose="02010609060101010101" pitchFamily="49" charset="-122"/>
                <a:ea typeface="楷体" panose="02010609060101010101" pitchFamily="49" charset="-122"/>
              </a:rPr>
              <a:t>日下午在美国驻韩国大使馆前举行抗议集会，谴责美国情报机构对韩国政府实施有组织、有系统地窃听和监听，称这是无视韩国主权及法律的行为，对韩国的安保造成了严重侵害。</a:t>
            </a:r>
          </a:p>
        </p:txBody>
      </p:sp>
      <p:pic>
        <p:nvPicPr>
          <p:cNvPr id="5" name="图片 4">
            <a:extLst>
              <a:ext uri="{FF2B5EF4-FFF2-40B4-BE49-F238E27FC236}">
                <a16:creationId xmlns:a16="http://schemas.microsoft.com/office/drawing/2014/main" id="{9066E56B-1D8C-7AE0-734C-E5BFB35F48F2}"/>
              </a:ext>
            </a:extLst>
          </p:cNvPr>
          <p:cNvPicPr>
            <a:picLocks noChangeAspect="1"/>
          </p:cNvPicPr>
          <p:nvPr/>
        </p:nvPicPr>
        <p:blipFill>
          <a:blip r:embed="rId5"/>
          <a:stretch>
            <a:fillRect/>
          </a:stretch>
        </p:blipFill>
        <p:spPr>
          <a:xfrm>
            <a:off x="1148718" y="97995"/>
            <a:ext cx="1600200" cy="2857500"/>
          </a:xfrm>
          <a:prstGeom prst="rect">
            <a:avLst/>
          </a:prstGeom>
        </p:spPr>
      </p:pic>
      <p:pic>
        <p:nvPicPr>
          <p:cNvPr id="6" name="图片 5">
            <a:extLst>
              <a:ext uri="{FF2B5EF4-FFF2-40B4-BE49-F238E27FC236}">
                <a16:creationId xmlns:a16="http://schemas.microsoft.com/office/drawing/2014/main" id="{AAD01B6F-F967-AEEC-7111-57FB046ADCBF}"/>
              </a:ext>
            </a:extLst>
          </p:cNvPr>
          <p:cNvPicPr>
            <a:picLocks noChangeAspect="1"/>
          </p:cNvPicPr>
          <p:nvPr/>
        </p:nvPicPr>
        <p:blipFill>
          <a:blip r:embed="rId6"/>
          <a:stretch>
            <a:fillRect/>
          </a:stretch>
        </p:blipFill>
        <p:spPr>
          <a:xfrm>
            <a:off x="9640806" y="2046734"/>
            <a:ext cx="2619375" cy="1743075"/>
          </a:xfrm>
          <a:prstGeom prst="rect">
            <a:avLst/>
          </a:prstGeom>
        </p:spPr>
      </p:pic>
      <p:pic>
        <p:nvPicPr>
          <p:cNvPr id="7" name="图片 6">
            <a:extLst>
              <a:ext uri="{FF2B5EF4-FFF2-40B4-BE49-F238E27FC236}">
                <a16:creationId xmlns:a16="http://schemas.microsoft.com/office/drawing/2014/main" id="{44AB4B8C-28CA-F18F-1228-7EF46D450836}"/>
              </a:ext>
            </a:extLst>
          </p:cNvPr>
          <p:cNvPicPr>
            <a:picLocks noChangeAspect="1"/>
          </p:cNvPicPr>
          <p:nvPr/>
        </p:nvPicPr>
        <p:blipFill>
          <a:blip r:embed="rId7"/>
          <a:stretch>
            <a:fillRect/>
          </a:stretch>
        </p:blipFill>
        <p:spPr>
          <a:xfrm>
            <a:off x="3654158" y="4631951"/>
            <a:ext cx="2857500" cy="1600200"/>
          </a:xfrm>
          <a:prstGeom prst="rect">
            <a:avLst/>
          </a:prstGeom>
        </p:spPr>
      </p:pic>
      <p:pic>
        <p:nvPicPr>
          <p:cNvPr id="9" name="图片 8">
            <a:extLst>
              <a:ext uri="{FF2B5EF4-FFF2-40B4-BE49-F238E27FC236}">
                <a16:creationId xmlns:a16="http://schemas.microsoft.com/office/drawing/2014/main" id="{D8F37A70-0707-6BC2-5833-866FC58C56C7}"/>
              </a:ext>
            </a:extLst>
          </p:cNvPr>
          <p:cNvPicPr>
            <a:picLocks noChangeAspect="1"/>
          </p:cNvPicPr>
          <p:nvPr/>
        </p:nvPicPr>
        <p:blipFill>
          <a:blip r:embed="rId8"/>
          <a:stretch>
            <a:fillRect/>
          </a:stretch>
        </p:blipFill>
        <p:spPr>
          <a:xfrm>
            <a:off x="331653" y="3247619"/>
            <a:ext cx="2373121" cy="3293208"/>
          </a:xfrm>
          <a:prstGeom prst="rect">
            <a:avLst/>
          </a:prstGeom>
        </p:spPr>
      </p:pic>
    </p:spTree>
    <p:extLst>
      <p:ext uri="{BB962C8B-B14F-4D97-AF65-F5344CB8AC3E}">
        <p14:creationId xmlns:p14="http://schemas.microsoft.com/office/powerpoint/2010/main" val="578910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3D19F84-F08E-2153-6B94-89285C7F93D9}"/>
              </a:ext>
            </a:extLst>
          </p:cNvPr>
          <p:cNvPicPr>
            <a:picLocks noChangeAspect="1"/>
          </p:cNvPicPr>
          <p:nvPr/>
        </p:nvPicPr>
        <p:blipFill>
          <a:blip r:embed="rId3"/>
          <a:stretch>
            <a:fillRect/>
          </a:stretch>
        </p:blipFill>
        <p:spPr>
          <a:xfrm>
            <a:off x="2160691" y="5038817"/>
            <a:ext cx="2867025" cy="1590675"/>
          </a:xfrm>
          <a:prstGeom prst="rect">
            <a:avLst/>
          </a:prstGeom>
        </p:spPr>
      </p:pic>
      <p:cxnSp>
        <p:nvCxnSpPr>
          <p:cNvPr id="3" name="直接连接符 2"/>
          <p:cNvCxnSpPr>
            <a:cxnSpLocks/>
          </p:cNvCxnSpPr>
          <p:nvPr/>
        </p:nvCxnSpPr>
        <p:spPr>
          <a:xfrm>
            <a:off x="331653" y="3723563"/>
            <a:ext cx="586508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F7C48AD-4E62-49DE-BFF0-618D2AFA918F}"/>
              </a:ext>
            </a:extLst>
          </p:cNvPr>
          <p:cNvGrpSpPr/>
          <p:nvPr/>
        </p:nvGrpSpPr>
        <p:grpSpPr>
          <a:xfrm>
            <a:off x="331653" y="381648"/>
            <a:ext cx="4630057" cy="3277273"/>
            <a:chOff x="0" y="327786"/>
            <a:chExt cx="8920716" cy="6314312"/>
          </a:xfrm>
        </p:grpSpPr>
        <p:pic>
          <p:nvPicPr>
            <p:cNvPr id="23" name="图片 22">
              <a:extLst>
                <a:ext uri="{FF2B5EF4-FFF2-40B4-BE49-F238E27FC236}">
                  <a16:creationId xmlns:a16="http://schemas.microsoft.com/office/drawing/2014/main" id="{80EBBEB4-8A00-415D-A413-B736BEC209C1}"/>
                </a:ext>
              </a:extLst>
            </p:cNvPr>
            <p:cNvPicPr>
              <a:picLocks noChangeAspect="1"/>
            </p:cNvPicPr>
            <p:nvPr/>
          </p:nvPicPr>
          <p:blipFill rotWithShape="1">
            <a:blip r:embed="rId4">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24" name="图片 23">
              <a:extLst>
                <a:ext uri="{FF2B5EF4-FFF2-40B4-BE49-F238E27FC236}">
                  <a16:creationId xmlns:a16="http://schemas.microsoft.com/office/drawing/2014/main" id="{862662A3-D7FD-4742-AF3C-C87DE914CDA8}"/>
                </a:ext>
              </a:extLst>
            </p:cNvPr>
            <p:cNvPicPr>
              <a:picLocks noChangeAspect="1"/>
            </p:cNvPicPr>
            <p:nvPr/>
          </p:nvPicPr>
          <p:blipFill rotWithShape="1">
            <a:blip r:embed="rId5">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4" name="文本框 3">
            <a:extLst>
              <a:ext uri="{FF2B5EF4-FFF2-40B4-BE49-F238E27FC236}">
                <a16:creationId xmlns:a16="http://schemas.microsoft.com/office/drawing/2014/main" id="{958E7E85-A2AB-E42E-FA20-FE1BF3385984}"/>
              </a:ext>
            </a:extLst>
          </p:cNvPr>
          <p:cNvSpPr txBox="1"/>
          <p:nvPr/>
        </p:nvSpPr>
        <p:spPr>
          <a:xfrm>
            <a:off x="3264193" y="461372"/>
            <a:ext cx="6063448" cy="4708981"/>
          </a:xfrm>
          <a:prstGeom prst="rect">
            <a:avLst/>
          </a:prstGeom>
          <a:noFill/>
        </p:spPr>
        <p:txBody>
          <a:bodyPr wrap="square" rtlCol="0">
            <a:spAutoFit/>
          </a:bodyPr>
          <a:lstStyle/>
          <a:p>
            <a:r>
              <a:rPr lang="zh-CN" altLang="en-US" sz="2000" b="0" i="0" dirty="0">
                <a:solidFill>
                  <a:srgbClr val="333333"/>
                </a:solidFill>
                <a:effectLst/>
                <a:latin typeface="楷体" panose="02010609060101010101" pitchFamily="49" charset="-122"/>
                <a:ea typeface="楷体" panose="02010609060101010101" pitchFamily="49" charset="-122"/>
              </a:rPr>
              <a:t>韩联社华盛顿</a:t>
            </a:r>
            <a:r>
              <a:rPr lang="en-US" altLang="zh-CN" sz="2000" b="0" i="0" dirty="0">
                <a:solidFill>
                  <a:srgbClr val="333333"/>
                </a:solidFill>
                <a:effectLst/>
                <a:latin typeface="楷体" panose="02010609060101010101" pitchFamily="49" charset="-122"/>
                <a:ea typeface="楷体" panose="02010609060101010101" pitchFamily="49" charset="-122"/>
              </a:rPr>
              <a:t>4</a:t>
            </a:r>
            <a:r>
              <a:rPr lang="zh-CN" altLang="en-US" sz="2000" b="0" i="0" dirty="0">
                <a:solidFill>
                  <a:srgbClr val="333333"/>
                </a:solidFill>
                <a:effectLst/>
                <a:latin typeface="楷体" panose="02010609060101010101" pitchFamily="49" charset="-122"/>
                <a:ea typeface="楷体" panose="02010609060101010101" pitchFamily="49" charset="-122"/>
              </a:rPr>
              <a:t>月</a:t>
            </a:r>
            <a:r>
              <a:rPr lang="en-US" altLang="zh-CN" sz="2000" b="0" i="0" dirty="0">
                <a:solidFill>
                  <a:srgbClr val="333333"/>
                </a:solidFill>
                <a:effectLst/>
                <a:latin typeface="楷体" panose="02010609060101010101" pitchFamily="49" charset="-122"/>
                <a:ea typeface="楷体" panose="02010609060101010101" pitchFamily="49" charset="-122"/>
              </a:rPr>
              <a:t>24</a:t>
            </a:r>
            <a:r>
              <a:rPr lang="zh-CN" altLang="en-US" sz="2000" b="0" i="0" dirty="0">
                <a:solidFill>
                  <a:srgbClr val="333333"/>
                </a:solidFill>
                <a:effectLst/>
                <a:latin typeface="楷体" panose="02010609060101010101" pitchFamily="49" charset="-122"/>
                <a:ea typeface="楷体" panose="02010609060101010101" pitchFamily="49" charset="-122"/>
              </a:rPr>
              <a:t>日电 韩国总统尹锡悦和夫人金建希</a:t>
            </a:r>
            <a:r>
              <a:rPr lang="en-US" altLang="zh-CN" sz="2000" b="0" i="0" dirty="0">
                <a:solidFill>
                  <a:srgbClr val="333333"/>
                </a:solidFill>
                <a:effectLst/>
                <a:latin typeface="楷体" panose="02010609060101010101" pitchFamily="49" charset="-122"/>
                <a:ea typeface="楷体" panose="02010609060101010101" pitchFamily="49" charset="-122"/>
              </a:rPr>
              <a:t>24</a:t>
            </a:r>
            <a:r>
              <a:rPr lang="zh-CN" altLang="en-US" sz="2000" b="0" i="0" dirty="0">
                <a:solidFill>
                  <a:srgbClr val="333333"/>
                </a:solidFill>
                <a:effectLst/>
                <a:latin typeface="楷体" panose="02010609060101010101" pitchFamily="49" charset="-122"/>
                <a:ea typeface="楷体" panose="02010609060101010101" pitchFamily="49" charset="-122"/>
              </a:rPr>
              <a:t>日搭乘总统专机“空军一号”飞抵美国华盛顿安德鲁斯空军基地，正式开启为期</a:t>
            </a:r>
            <a:r>
              <a:rPr lang="en-US" altLang="zh-CN" sz="2000" b="0" i="0" dirty="0">
                <a:solidFill>
                  <a:srgbClr val="333333"/>
                </a:solidFill>
                <a:effectLst/>
                <a:latin typeface="楷体" panose="02010609060101010101" pitchFamily="49" charset="-122"/>
                <a:ea typeface="楷体" panose="02010609060101010101" pitchFamily="49" charset="-122"/>
              </a:rPr>
              <a:t>7</a:t>
            </a:r>
            <a:r>
              <a:rPr lang="zh-CN" altLang="en-US" sz="2000" b="0" i="0" dirty="0">
                <a:solidFill>
                  <a:srgbClr val="333333"/>
                </a:solidFill>
                <a:effectLst/>
                <a:latin typeface="楷体" panose="02010609060101010101" pitchFamily="49" charset="-122"/>
                <a:ea typeface="楷体" panose="02010609060101010101" pitchFamily="49" charset="-122"/>
              </a:rPr>
              <a:t>天的对美国事访问行程。</a:t>
            </a:r>
            <a:endParaRPr lang="en-US" altLang="zh-CN" sz="2000" b="0" i="0" dirty="0">
              <a:solidFill>
                <a:srgbClr val="333333"/>
              </a:solidFill>
              <a:effectLst/>
              <a:latin typeface="楷体" panose="02010609060101010101" pitchFamily="49" charset="-122"/>
              <a:ea typeface="楷体" panose="02010609060101010101" pitchFamily="49" charset="-122"/>
            </a:endParaRPr>
          </a:p>
          <a:p>
            <a:endParaRPr lang="en-US" altLang="zh-CN" sz="2000" dirty="0">
              <a:solidFill>
                <a:srgbClr val="333333"/>
              </a:solidFill>
              <a:latin typeface="楷体" panose="02010609060101010101" pitchFamily="49" charset="-122"/>
              <a:ea typeface="楷体" panose="02010609060101010101" pitchFamily="49" charset="-122"/>
            </a:endParaRPr>
          </a:p>
          <a:p>
            <a:r>
              <a:rPr lang="zh-CN" altLang="en-US" sz="2000" b="0" i="0" dirty="0">
                <a:solidFill>
                  <a:srgbClr val="333333"/>
                </a:solidFill>
                <a:effectLst/>
                <a:latin typeface="楷体" panose="02010609060101010101" pitchFamily="49" charset="-122"/>
                <a:ea typeface="楷体" panose="02010609060101010101" pitchFamily="49" charset="-122"/>
              </a:rPr>
              <a:t>当地时间</a:t>
            </a:r>
            <a:r>
              <a:rPr lang="en-US" altLang="zh-CN" sz="2000" b="0" i="0" dirty="0">
                <a:solidFill>
                  <a:srgbClr val="333333"/>
                </a:solidFill>
                <a:effectLst/>
                <a:latin typeface="楷体" panose="02010609060101010101" pitchFamily="49" charset="-122"/>
                <a:ea typeface="楷体" panose="02010609060101010101" pitchFamily="49" charset="-122"/>
              </a:rPr>
              <a:t>4</a:t>
            </a:r>
            <a:r>
              <a:rPr lang="zh-CN" altLang="en-US" sz="2000" b="0" i="0" dirty="0">
                <a:solidFill>
                  <a:srgbClr val="333333"/>
                </a:solidFill>
                <a:effectLst/>
                <a:latin typeface="楷体" panose="02010609060101010101" pitchFamily="49" charset="-122"/>
                <a:ea typeface="楷体" panose="02010609060101010101" pitchFamily="49" charset="-122"/>
              </a:rPr>
              <a:t>月</a:t>
            </a:r>
            <a:r>
              <a:rPr lang="en-US" altLang="zh-CN" sz="2000" b="0" i="0" dirty="0">
                <a:solidFill>
                  <a:srgbClr val="333333"/>
                </a:solidFill>
                <a:effectLst/>
                <a:latin typeface="楷体" panose="02010609060101010101" pitchFamily="49" charset="-122"/>
                <a:ea typeface="楷体" panose="02010609060101010101" pitchFamily="49" charset="-122"/>
              </a:rPr>
              <a:t>26</a:t>
            </a:r>
            <a:r>
              <a:rPr lang="zh-CN" altLang="en-US" sz="2000" b="0" i="0" dirty="0">
                <a:solidFill>
                  <a:srgbClr val="333333"/>
                </a:solidFill>
                <a:effectLst/>
                <a:latin typeface="楷体" panose="02010609060101010101" pitchFamily="49" charset="-122"/>
                <a:ea typeface="楷体" panose="02010609060101010101" pitchFamily="49" charset="-122"/>
              </a:rPr>
              <a:t>日晚，尹锡悦参加了美国总统拜登为其举办的国宴，并在后者邀请下当场演唱了美国歌手唐</a:t>
            </a:r>
            <a:r>
              <a:rPr lang="en-US" altLang="zh-CN" sz="2000" b="0" i="0" dirty="0">
                <a:solidFill>
                  <a:srgbClr val="333333"/>
                </a:solidFill>
                <a:effectLst/>
                <a:latin typeface="楷体" panose="02010609060101010101" pitchFamily="49" charset="-122"/>
                <a:ea typeface="楷体" panose="02010609060101010101" pitchFamily="49" charset="-122"/>
              </a:rPr>
              <a:t>·</a:t>
            </a:r>
            <a:r>
              <a:rPr lang="zh-CN" altLang="en-US" sz="2000" b="0" i="0" dirty="0">
                <a:solidFill>
                  <a:srgbClr val="333333"/>
                </a:solidFill>
                <a:effectLst/>
                <a:latin typeface="楷体" panose="02010609060101010101" pitchFamily="49" charset="-122"/>
                <a:ea typeface="楷体" panose="02010609060101010101" pitchFamily="49" charset="-122"/>
              </a:rPr>
              <a:t>麦克莱恩的歌曲</a:t>
            </a:r>
            <a:r>
              <a:rPr lang="en-US" altLang="zh-CN" sz="2000" b="0" i="0" dirty="0">
                <a:solidFill>
                  <a:srgbClr val="333333"/>
                </a:solidFill>
                <a:effectLst/>
                <a:latin typeface="楷体" panose="02010609060101010101" pitchFamily="49" charset="-122"/>
                <a:ea typeface="楷体" panose="02010609060101010101" pitchFamily="49" charset="-122"/>
              </a:rPr>
              <a:t>《</a:t>
            </a:r>
            <a:r>
              <a:rPr lang="zh-CN" altLang="en-US" sz="2000" b="0" i="0" dirty="0">
                <a:solidFill>
                  <a:srgbClr val="333333"/>
                </a:solidFill>
                <a:effectLst/>
                <a:latin typeface="楷体" panose="02010609060101010101" pitchFamily="49" charset="-122"/>
                <a:ea typeface="楷体" panose="02010609060101010101" pitchFamily="49" charset="-122"/>
              </a:rPr>
              <a:t>美国派</a:t>
            </a:r>
            <a:r>
              <a:rPr lang="en-US" altLang="zh-CN" sz="2000" b="0" i="0" dirty="0">
                <a:solidFill>
                  <a:srgbClr val="333333"/>
                </a:solidFill>
                <a:effectLst/>
                <a:latin typeface="楷体" panose="02010609060101010101" pitchFamily="49" charset="-122"/>
                <a:ea typeface="楷体" panose="02010609060101010101" pitchFamily="49" charset="-122"/>
              </a:rPr>
              <a:t>》</a:t>
            </a:r>
            <a:r>
              <a:rPr lang="zh-CN" altLang="en-US" sz="2000" b="0" i="0" dirty="0">
                <a:solidFill>
                  <a:srgbClr val="333333"/>
                </a:solidFill>
                <a:effectLst/>
                <a:latin typeface="楷体" panose="02010609060101010101" pitchFamily="49" charset="-122"/>
                <a:ea typeface="楷体" panose="02010609060101010101" pitchFamily="49" charset="-122"/>
              </a:rPr>
              <a:t>，让拜登等人大为惊讶。有人称此举为“秦王命赵王鼓瑟”。</a:t>
            </a:r>
            <a:endParaRPr lang="en-US" altLang="zh-CN" sz="2000" b="0" i="0" dirty="0">
              <a:solidFill>
                <a:srgbClr val="333333"/>
              </a:solidFill>
              <a:effectLst/>
              <a:latin typeface="楷体" panose="02010609060101010101" pitchFamily="49" charset="-122"/>
              <a:ea typeface="楷体" panose="02010609060101010101" pitchFamily="49" charset="-122"/>
            </a:endParaRPr>
          </a:p>
          <a:p>
            <a:endParaRPr lang="en-US" altLang="zh-CN" sz="2000" dirty="0">
              <a:solidFill>
                <a:srgbClr val="333333"/>
              </a:solidFill>
              <a:latin typeface="楷体" panose="02010609060101010101" pitchFamily="49" charset="-122"/>
              <a:ea typeface="楷体" panose="02010609060101010101" pitchFamily="49" charset="-122"/>
            </a:endParaRPr>
          </a:p>
          <a:p>
            <a:r>
              <a:rPr lang="zh-CN" altLang="en-US" sz="2000" b="0" i="0" dirty="0">
                <a:solidFill>
                  <a:srgbClr val="333333"/>
                </a:solidFill>
                <a:effectLst/>
                <a:latin typeface="楷体" panose="02010609060101010101" pitchFamily="49" charset="-122"/>
                <a:ea typeface="楷体" panose="02010609060101010101" pitchFamily="49" charset="-122"/>
              </a:rPr>
              <a:t>新华社首尔</a:t>
            </a:r>
            <a:r>
              <a:rPr lang="en-US" altLang="zh-CN" sz="2000" b="0" i="0" dirty="0">
                <a:solidFill>
                  <a:srgbClr val="333333"/>
                </a:solidFill>
                <a:effectLst/>
                <a:latin typeface="楷体" panose="02010609060101010101" pitchFamily="49" charset="-122"/>
                <a:ea typeface="楷体" panose="02010609060101010101" pitchFamily="49" charset="-122"/>
              </a:rPr>
              <a:t>5</a:t>
            </a:r>
            <a:r>
              <a:rPr lang="zh-CN" altLang="en-US" sz="2000" b="0" i="0" dirty="0">
                <a:solidFill>
                  <a:srgbClr val="333333"/>
                </a:solidFill>
                <a:effectLst/>
                <a:latin typeface="楷体" panose="02010609060101010101" pitchFamily="49" charset="-122"/>
                <a:ea typeface="楷体" panose="02010609060101010101" pitchFamily="49" charset="-122"/>
              </a:rPr>
              <a:t>月</a:t>
            </a:r>
            <a:r>
              <a:rPr lang="en-US" altLang="zh-CN" sz="2000" b="0" i="0" dirty="0">
                <a:solidFill>
                  <a:srgbClr val="333333"/>
                </a:solidFill>
                <a:effectLst/>
                <a:latin typeface="楷体" panose="02010609060101010101" pitchFamily="49" charset="-122"/>
                <a:ea typeface="楷体" panose="02010609060101010101" pitchFamily="49" charset="-122"/>
              </a:rPr>
              <a:t>9</a:t>
            </a:r>
            <a:r>
              <a:rPr lang="zh-CN" altLang="en-US" sz="2000" b="0" i="0" dirty="0">
                <a:solidFill>
                  <a:srgbClr val="333333"/>
                </a:solidFill>
                <a:effectLst/>
                <a:latin typeface="楷体" panose="02010609060101010101" pitchFamily="49" charset="-122"/>
                <a:ea typeface="楷体" panose="02010609060101010101" pitchFamily="49" charset="-122"/>
              </a:rPr>
              <a:t>日电 日本首相岸田文雄</a:t>
            </a:r>
            <a:r>
              <a:rPr lang="en-US" altLang="zh-CN" sz="2000" b="0" i="0" dirty="0">
                <a:solidFill>
                  <a:srgbClr val="333333"/>
                </a:solidFill>
                <a:effectLst/>
                <a:latin typeface="楷体" panose="02010609060101010101" pitchFamily="49" charset="-122"/>
                <a:ea typeface="楷体" panose="02010609060101010101" pitchFamily="49" charset="-122"/>
              </a:rPr>
              <a:t>7</a:t>
            </a:r>
            <a:r>
              <a:rPr lang="zh-CN" altLang="en-US" sz="2000" b="0" i="0" dirty="0">
                <a:solidFill>
                  <a:srgbClr val="333333"/>
                </a:solidFill>
                <a:effectLst/>
                <a:latin typeface="楷体" panose="02010609060101010101" pitchFamily="49" charset="-122"/>
                <a:ea typeface="楷体" panose="02010609060101010101" pitchFamily="49" charset="-122"/>
              </a:rPr>
              <a:t>日到访韩国，与韩国总统尹锡悦举行会谈。除了访问活动之外，迎接他的还有韩国民众接连两天的抗议。</a:t>
            </a:r>
          </a:p>
          <a:p>
            <a:endParaRPr lang="zh-CN" altLang="en-US" sz="2000" b="0" i="0" dirty="0">
              <a:solidFill>
                <a:srgbClr val="333333"/>
              </a:solidFill>
              <a:effectLst/>
              <a:latin typeface="楷体" panose="02010609060101010101" pitchFamily="49" charset="-122"/>
              <a:ea typeface="楷体" panose="02010609060101010101" pitchFamily="49" charset="-122"/>
            </a:endParaRPr>
          </a:p>
          <a:p>
            <a:endParaRPr lang="zh-CN" altLang="en-US" sz="2000" b="0" i="0" dirty="0">
              <a:solidFill>
                <a:srgbClr val="333333"/>
              </a:solidFill>
              <a:effectLst/>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546361C9-961E-D829-D4D6-EAAC7240BC4B}"/>
              </a:ext>
            </a:extLst>
          </p:cNvPr>
          <p:cNvPicPr>
            <a:picLocks noChangeAspect="1"/>
          </p:cNvPicPr>
          <p:nvPr/>
        </p:nvPicPr>
        <p:blipFill>
          <a:blip r:embed="rId6"/>
          <a:stretch>
            <a:fillRect/>
          </a:stretch>
        </p:blipFill>
        <p:spPr>
          <a:xfrm>
            <a:off x="331653" y="156036"/>
            <a:ext cx="2800350" cy="1628775"/>
          </a:xfrm>
          <a:prstGeom prst="rect">
            <a:avLst/>
          </a:prstGeom>
        </p:spPr>
      </p:pic>
      <p:pic>
        <p:nvPicPr>
          <p:cNvPr id="10" name="图片 9">
            <a:extLst>
              <a:ext uri="{FF2B5EF4-FFF2-40B4-BE49-F238E27FC236}">
                <a16:creationId xmlns:a16="http://schemas.microsoft.com/office/drawing/2014/main" id="{6AA7D3CD-5EFC-3C70-D57B-AA141B316B48}"/>
              </a:ext>
            </a:extLst>
          </p:cNvPr>
          <p:cNvPicPr>
            <a:picLocks noChangeAspect="1"/>
          </p:cNvPicPr>
          <p:nvPr/>
        </p:nvPicPr>
        <p:blipFill>
          <a:blip r:embed="rId7"/>
          <a:stretch>
            <a:fillRect/>
          </a:stretch>
        </p:blipFill>
        <p:spPr>
          <a:xfrm>
            <a:off x="9399154" y="2299317"/>
            <a:ext cx="2718269" cy="1523546"/>
          </a:xfrm>
          <a:prstGeom prst="rect">
            <a:avLst/>
          </a:prstGeom>
        </p:spPr>
      </p:pic>
      <p:pic>
        <p:nvPicPr>
          <p:cNvPr id="11" name="图片 10">
            <a:extLst>
              <a:ext uri="{FF2B5EF4-FFF2-40B4-BE49-F238E27FC236}">
                <a16:creationId xmlns:a16="http://schemas.microsoft.com/office/drawing/2014/main" id="{9498E3DC-D36C-2F89-3EAB-320A7804FA31}"/>
              </a:ext>
            </a:extLst>
          </p:cNvPr>
          <p:cNvPicPr>
            <a:picLocks noChangeAspect="1"/>
          </p:cNvPicPr>
          <p:nvPr/>
        </p:nvPicPr>
        <p:blipFill>
          <a:blip r:embed="rId8"/>
          <a:stretch>
            <a:fillRect/>
          </a:stretch>
        </p:blipFill>
        <p:spPr>
          <a:xfrm>
            <a:off x="166029" y="3569516"/>
            <a:ext cx="2867222" cy="1908006"/>
          </a:xfrm>
          <a:prstGeom prst="rect">
            <a:avLst/>
          </a:prstGeom>
        </p:spPr>
      </p:pic>
    </p:spTree>
    <p:extLst>
      <p:ext uri="{BB962C8B-B14F-4D97-AF65-F5344CB8AC3E}">
        <p14:creationId xmlns:p14="http://schemas.microsoft.com/office/powerpoint/2010/main" val="542775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C9737A8-5B8A-41BA-A8F0-8F7FA76991F1}"/>
              </a:ext>
            </a:extLst>
          </p:cNvPr>
          <p:cNvSpPr/>
          <p:nvPr/>
        </p:nvSpPr>
        <p:spPr>
          <a:xfrm>
            <a:off x="2405824" y="1184283"/>
            <a:ext cx="4679742" cy="581057"/>
          </a:xfrm>
          <a:prstGeom prst="rect">
            <a:avLst/>
          </a:prstGeom>
        </p:spPr>
        <p:txBody>
          <a:bodyPr wrap="square">
            <a:spAutoFit/>
          </a:bodyPr>
          <a:lstStyle/>
          <a:p>
            <a:pPr>
              <a:lnSpc>
                <a:spcPct val="150000"/>
              </a:lnSpc>
            </a:pPr>
            <a:r>
              <a:rPr lang="zh-CN" altLang="en-US" sz="24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三方各有所需</a:t>
            </a:r>
          </a:p>
        </p:txBody>
      </p:sp>
      <p:sp>
        <p:nvSpPr>
          <p:cNvPr id="11" name="矩形 10">
            <a:extLst>
              <a:ext uri="{FF2B5EF4-FFF2-40B4-BE49-F238E27FC236}">
                <a16:creationId xmlns:a16="http://schemas.microsoft.com/office/drawing/2014/main" id="{83F25975-DF8B-4F15-9CFB-BE3D4BA882EF}"/>
              </a:ext>
            </a:extLst>
          </p:cNvPr>
          <p:cNvSpPr/>
          <p:nvPr/>
        </p:nvSpPr>
        <p:spPr>
          <a:xfrm>
            <a:off x="447238" y="1906622"/>
            <a:ext cx="6619136" cy="4636847"/>
          </a:xfrm>
          <a:prstGeom prst="rect">
            <a:avLst/>
          </a:prstGeom>
        </p:spPr>
        <p:txBody>
          <a:bodyPr wrap="square">
            <a:spAutoFit/>
          </a:bodyPr>
          <a:lstStyle/>
          <a:p>
            <a:pPr>
              <a:lnSpc>
                <a:spcPct val="150000"/>
              </a:lnSpc>
            </a:pPr>
            <a:r>
              <a:rPr lang="zh-CN" altLang="en-US" sz="20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美国在日韩和解及美日韩合作升级中扮演着重要的推手角色。拜登政府视中国为“系统性挑战”，将“印太”地区锚定为中美战略博弈的核心场域，东北亚地区更是其围堵中国的前沿阵地。</a:t>
            </a:r>
          </a:p>
          <a:p>
            <a:pPr>
              <a:lnSpc>
                <a:spcPct val="150000"/>
              </a:lnSpc>
            </a:pPr>
            <a:r>
              <a:rPr lang="zh-CN" altLang="en-US" sz="20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　　为此，美国重视整合盟伴力量，热衷于在中国周边织密遏华“小多边”网络。美国日益看重日、韩两大盟友的地缘战略价值，极力撮合日韩“破冰”，给日韩发展军力松绑，为打造美日韩军事“铁三角”奠基，使日韩在遏压朝鲜、牵制中俄上发挥协同效应。</a:t>
            </a:r>
          </a:p>
          <a:p>
            <a:pPr>
              <a:lnSpc>
                <a:spcPct val="150000"/>
              </a:lnSpc>
            </a:pPr>
            <a:r>
              <a:rPr lang="zh-CN" altLang="en-US" sz="20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　　</a:t>
            </a:r>
            <a:endParaRPr lang="zh-CN" altLang="en-US" sz="2000" dirty="0">
              <a:latin typeface="楷体" panose="02010609060101010101" pitchFamily="49" charset="-122"/>
              <a:ea typeface="楷体" panose="02010609060101010101" pitchFamily="49" charset="-122"/>
              <a:sym typeface="iekie pocangqiong" panose="02000503000000000000" pitchFamily="2" charset="-122"/>
            </a:endParaRPr>
          </a:p>
        </p:txBody>
      </p:sp>
      <p:grpSp>
        <p:nvGrpSpPr>
          <p:cNvPr id="14" name="组合 13">
            <a:extLst>
              <a:ext uri="{FF2B5EF4-FFF2-40B4-BE49-F238E27FC236}">
                <a16:creationId xmlns:a16="http://schemas.microsoft.com/office/drawing/2014/main" id="{546188B5-6544-4E05-9BA1-118C22878E65}"/>
              </a:ext>
            </a:extLst>
          </p:cNvPr>
          <p:cNvGrpSpPr/>
          <p:nvPr/>
        </p:nvGrpSpPr>
        <p:grpSpPr>
          <a:xfrm flipH="1">
            <a:off x="7247619" y="761525"/>
            <a:ext cx="4630057" cy="3277273"/>
            <a:chOff x="0" y="327786"/>
            <a:chExt cx="8920716" cy="6314312"/>
          </a:xfrm>
        </p:grpSpPr>
        <p:pic>
          <p:nvPicPr>
            <p:cNvPr id="15" name="图片 14">
              <a:extLst>
                <a:ext uri="{FF2B5EF4-FFF2-40B4-BE49-F238E27FC236}">
                  <a16:creationId xmlns:a16="http://schemas.microsoft.com/office/drawing/2014/main" id="{331AB221-771A-43AF-BDE4-785606C98EE3}"/>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6" name="图片 15">
              <a:extLst>
                <a:ext uri="{FF2B5EF4-FFF2-40B4-BE49-F238E27FC236}">
                  <a16:creationId xmlns:a16="http://schemas.microsoft.com/office/drawing/2014/main" id="{20F6FA00-C062-4F3C-B0B8-44BA71E81823}"/>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pic>
        <p:nvPicPr>
          <p:cNvPr id="4" name="图片 3">
            <a:extLst>
              <a:ext uri="{FF2B5EF4-FFF2-40B4-BE49-F238E27FC236}">
                <a16:creationId xmlns:a16="http://schemas.microsoft.com/office/drawing/2014/main" id="{0B56F71A-1FA3-5A22-633B-6BB1F0EA7CEF}"/>
              </a:ext>
            </a:extLst>
          </p:cNvPr>
          <p:cNvPicPr>
            <a:picLocks noChangeAspect="1"/>
          </p:cNvPicPr>
          <p:nvPr/>
        </p:nvPicPr>
        <p:blipFill>
          <a:blip r:embed="rId5"/>
          <a:stretch>
            <a:fillRect/>
          </a:stretch>
        </p:blipFill>
        <p:spPr>
          <a:xfrm>
            <a:off x="7699297" y="4342289"/>
            <a:ext cx="3521456" cy="1978611"/>
          </a:xfrm>
          <a:prstGeom prst="rect">
            <a:avLst/>
          </a:prstGeom>
        </p:spPr>
      </p:pic>
    </p:spTree>
    <p:extLst>
      <p:ext uri="{BB962C8B-B14F-4D97-AF65-F5344CB8AC3E}">
        <p14:creationId xmlns:p14="http://schemas.microsoft.com/office/powerpoint/2010/main" val="1170741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C9737A8-5B8A-41BA-A8F0-8F7FA76991F1}"/>
              </a:ext>
            </a:extLst>
          </p:cNvPr>
          <p:cNvSpPr/>
          <p:nvPr/>
        </p:nvSpPr>
        <p:spPr>
          <a:xfrm>
            <a:off x="2405824" y="1184283"/>
            <a:ext cx="4679742" cy="581057"/>
          </a:xfrm>
          <a:prstGeom prst="rect">
            <a:avLst/>
          </a:prstGeom>
        </p:spPr>
        <p:txBody>
          <a:bodyPr wrap="square">
            <a:spAutoFit/>
          </a:bodyPr>
          <a:lstStyle/>
          <a:p>
            <a:pPr>
              <a:lnSpc>
                <a:spcPct val="150000"/>
              </a:lnSpc>
            </a:pPr>
            <a:r>
              <a:rPr lang="zh-CN" altLang="en-US" sz="24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三方各有所需</a:t>
            </a:r>
          </a:p>
        </p:txBody>
      </p:sp>
      <p:grpSp>
        <p:nvGrpSpPr>
          <p:cNvPr id="14" name="组合 13">
            <a:extLst>
              <a:ext uri="{FF2B5EF4-FFF2-40B4-BE49-F238E27FC236}">
                <a16:creationId xmlns:a16="http://schemas.microsoft.com/office/drawing/2014/main" id="{546188B5-6544-4E05-9BA1-118C22878E65}"/>
              </a:ext>
            </a:extLst>
          </p:cNvPr>
          <p:cNvGrpSpPr/>
          <p:nvPr/>
        </p:nvGrpSpPr>
        <p:grpSpPr>
          <a:xfrm flipH="1">
            <a:off x="7247619" y="761525"/>
            <a:ext cx="4630057" cy="3277273"/>
            <a:chOff x="0" y="327786"/>
            <a:chExt cx="8920716" cy="6314312"/>
          </a:xfrm>
        </p:grpSpPr>
        <p:pic>
          <p:nvPicPr>
            <p:cNvPr id="15" name="图片 14">
              <a:extLst>
                <a:ext uri="{FF2B5EF4-FFF2-40B4-BE49-F238E27FC236}">
                  <a16:creationId xmlns:a16="http://schemas.microsoft.com/office/drawing/2014/main" id="{331AB221-771A-43AF-BDE4-785606C98EE3}"/>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6" name="图片 15">
              <a:extLst>
                <a:ext uri="{FF2B5EF4-FFF2-40B4-BE49-F238E27FC236}">
                  <a16:creationId xmlns:a16="http://schemas.microsoft.com/office/drawing/2014/main" id="{20F6FA00-C062-4F3C-B0B8-44BA71E81823}"/>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3" name="文本框 2">
            <a:extLst>
              <a:ext uri="{FF2B5EF4-FFF2-40B4-BE49-F238E27FC236}">
                <a16:creationId xmlns:a16="http://schemas.microsoft.com/office/drawing/2014/main" id="{30AC6E70-F2DD-7EA1-B289-F4232E02A4E2}"/>
              </a:ext>
            </a:extLst>
          </p:cNvPr>
          <p:cNvSpPr txBox="1"/>
          <p:nvPr/>
        </p:nvSpPr>
        <p:spPr>
          <a:xfrm>
            <a:off x="314324" y="1906622"/>
            <a:ext cx="8395476" cy="463684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韩国积极发展韩日、韩美日关系，主要有两大考量。</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一是服务韩国战略之需。尹锡悦政府提出建立“全球枢纽国家”的战略目标，谋求国际地位跃升，通过积极迎合美国“印太战略”换取美国的支持和认可。韩国还设法跻身美日印澳“四方安全对话”（</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QUAD</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）、七国集团（</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G7</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）等“核心圈层”，这也离不开日本的声援。</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二是纠集应对半岛问题的助手。尹锡悦政府重提朝鲜“敌人”定位，半岛重回南北对峙局面。面对朝鲜核导能力的不断提高，韩国深感焦灼与不安。日前，尹锡悦接受</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华盛顿邮报</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采访时，刻意渲染韩国的安全问题“迫在眉睫”，声称“与日本合作刻不容缓”，凸显韩美日合作重要性。</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a:t>
            </a:r>
            <a:endPar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endParaRPr>
          </a:p>
        </p:txBody>
      </p:sp>
      <p:pic>
        <p:nvPicPr>
          <p:cNvPr id="7" name="图片 6">
            <a:extLst>
              <a:ext uri="{FF2B5EF4-FFF2-40B4-BE49-F238E27FC236}">
                <a16:creationId xmlns:a16="http://schemas.microsoft.com/office/drawing/2014/main" id="{1EEA376D-D694-7AB7-6E92-A400CCAF9787}"/>
              </a:ext>
            </a:extLst>
          </p:cNvPr>
          <p:cNvPicPr>
            <a:picLocks noChangeAspect="1"/>
          </p:cNvPicPr>
          <p:nvPr/>
        </p:nvPicPr>
        <p:blipFill>
          <a:blip r:embed="rId5"/>
          <a:stretch>
            <a:fillRect/>
          </a:stretch>
        </p:blipFill>
        <p:spPr>
          <a:xfrm>
            <a:off x="8979288" y="4419596"/>
            <a:ext cx="2898388" cy="1921757"/>
          </a:xfrm>
          <a:prstGeom prst="rect">
            <a:avLst/>
          </a:prstGeom>
        </p:spPr>
      </p:pic>
    </p:spTree>
    <p:extLst>
      <p:ext uri="{BB962C8B-B14F-4D97-AF65-F5344CB8AC3E}">
        <p14:creationId xmlns:p14="http://schemas.microsoft.com/office/powerpoint/2010/main" val="1763845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C9737A8-5B8A-41BA-A8F0-8F7FA76991F1}"/>
              </a:ext>
            </a:extLst>
          </p:cNvPr>
          <p:cNvSpPr/>
          <p:nvPr/>
        </p:nvSpPr>
        <p:spPr>
          <a:xfrm>
            <a:off x="2405824" y="1184283"/>
            <a:ext cx="4679742" cy="581057"/>
          </a:xfrm>
          <a:prstGeom prst="rect">
            <a:avLst/>
          </a:prstGeom>
        </p:spPr>
        <p:txBody>
          <a:bodyPr wrap="square">
            <a:spAutoFit/>
          </a:bodyPr>
          <a:lstStyle/>
          <a:p>
            <a:pPr>
              <a:lnSpc>
                <a:spcPct val="150000"/>
              </a:lnSpc>
            </a:pPr>
            <a:r>
              <a:rPr lang="zh-CN" altLang="en-US" sz="2400" kern="0" dirty="0">
                <a:solidFill>
                  <a:srgbClr val="000000">
                    <a:lumMod val="65000"/>
                    <a:lumOff val="35000"/>
                  </a:srgbClr>
                </a:solidFill>
                <a:latin typeface="楷体" panose="02010609060101010101" pitchFamily="49" charset="-122"/>
                <a:ea typeface="楷体" panose="02010609060101010101" pitchFamily="49" charset="-122"/>
                <a:sym typeface="iekie pocangqiong" panose="02000503000000000000" pitchFamily="2" charset="-122"/>
              </a:rPr>
              <a:t>三方各有所需</a:t>
            </a:r>
          </a:p>
        </p:txBody>
      </p:sp>
      <p:grpSp>
        <p:nvGrpSpPr>
          <p:cNvPr id="14" name="组合 13">
            <a:extLst>
              <a:ext uri="{FF2B5EF4-FFF2-40B4-BE49-F238E27FC236}">
                <a16:creationId xmlns:a16="http://schemas.microsoft.com/office/drawing/2014/main" id="{546188B5-6544-4E05-9BA1-118C22878E65}"/>
              </a:ext>
            </a:extLst>
          </p:cNvPr>
          <p:cNvGrpSpPr/>
          <p:nvPr/>
        </p:nvGrpSpPr>
        <p:grpSpPr>
          <a:xfrm flipH="1">
            <a:off x="7247619" y="761525"/>
            <a:ext cx="4630057" cy="3277273"/>
            <a:chOff x="0" y="327786"/>
            <a:chExt cx="8920716" cy="6314312"/>
          </a:xfrm>
        </p:grpSpPr>
        <p:pic>
          <p:nvPicPr>
            <p:cNvPr id="15" name="图片 14">
              <a:extLst>
                <a:ext uri="{FF2B5EF4-FFF2-40B4-BE49-F238E27FC236}">
                  <a16:creationId xmlns:a16="http://schemas.microsoft.com/office/drawing/2014/main" id="{331AB221-771A-43AF-BDE4-785606C98EE3}"/>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2123332" y="327786"/>
              <a:ext cx="2636874" cy="4412512"/>
            </a:xfrm>
            <a:prstGeom prst="rect">
              <a:avLst/>
            </a:prstGeom>
          </p:spPr>
        </p:pic>
        <p:pic>
          <p:nvPicPr>
            <p:cNvPr id="16" name="图片 15">
              <a:extLst>
                <a:ext uri="{FF2B5EF4-FFF2-40B4-BE49-F238E27FC236}">
                  <a16:creationId xmlns:a16="http://schemas.microsoft.com/office/drawing/2014/main" id="{20F6FA00-C062-4F3C-B0B8-44BA71E81823}"/>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sp>
        <p:nvSpPr>
          <p:cNvPr id="6" name="文本框 5">
            <a:extLst>
              <a:ext uri="{FF2B5EF4-FFF2-40B4-BE49-F238E27FC236}">
                <a16:creationId xmlns:a16="http://schemas.microsoft.com/office/drawing/2014/main" id="{471B101F-6A43-A3A1-50A0-551B948B5FD3}"/>
              </a:ext>
            </a:extLst>
          </p:cNvPr>
          <p:cNvSpPr txBox="1"/>
          <p:nvPr/>
        </p:nvSpPr>
        <p:spPr>
          <a:xfrm>
            <a:off x="605371" y="1583260"/>
            <a:ext cx="8280647" cy="5098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日本愿与韩搞“和解”则有三方面动因。</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一是谋求重塑亚太地区战略环境。日本渲染自身处于“战后最为严峻复杂安保环境”，日新版</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国家安全战略</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将中、朝定位为“迄今最大战略挑战”与“更加重大且紧迫的威胁”，把激发日韩、日美韩合作效能视为重塑对日有利安保环境的重要抓手。</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二是迫切提升国际话语权。岸田向尹锡悦抛出</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G7</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峰会橄榄枝，既为美日韩密集互动搭建平台，又为西方阵营介入亚太事务增添帮手，还能向国际社会彰显日本作为今年</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G7</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轮值主席国的影响力和号召力。</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　　三是顺应日本民意。</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日本经济新闻</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民调显示，岸田内阁</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4</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月份支持率为</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52%</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，较</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2</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月上升近</a:t>
            </a:r>
            <a:r>
              <a:rPr kumimoji="0" lang="en-US" altLang="zh-CN"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10</a:t>
            </a:r>
            <a:r>
              <a:rPr kumimoji="0" lang="zh-CN" altLang="en-US" sz="2000" b="0" i="0" u="none" strike="noStrike" kern="0" cap="none" spc="0" normalizeH="0" baseline="0" noProof="0" dirty="0">
                <a:ln>
                  <a:noFill/>
                </a:ln>
                <a:solidFill>
                  <a:srgbClr val="000000">
                    <a:lumMod val="65000"/>
                    <a:lumOff val="35000"/>
                  </a:srgbClr>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rPr>
              <a:t>个百分点。日本分析人士称，支持率回升表明日本民众肯定岸田政府积极修复日韩关系等外交成果。</a:t>
            </a:r>
            <a:endParaRPr kumimoji="0" lang="zh-CN" altLang="en-US" sz="20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sym typeface="iekie pocangqiong" panose="02000503000000000000" pitchFamily="2" charset="-122"/>
            </a:endParaRPr>
          </a:p>
        </p:txBody>
      </p:sp>
      <p:pic>
        <p:nvPicPr>
          <p:cNvPr id="2" name="图片 1">
            <a:extLst>
              <a:ext uri="{FF2B5EF4-FFF2-40B4-BE49-F238E27FC236}">
                <a16:creationId xmlns:a16="http://schemas.microsoft.com/office/drawing/2014/main" id="{D7966E22-B903-DC88-059C-37D691D787EC}"/>
              </a:ext>
            </a:extLst>
          </p:cNvPr>
          <p:cNvPicPr>
            <a:picLocks noChangeAspect="1"/>
          </p:cNvPicPr>
          <p:nvPr/>
        </p:nvPicPr>
        <p:blipFill>
          <a:blip r:embed="rId5"/>
          <a:stretch>
            <a:fillRect/>
          </a:stretch>
        </p:blipFill>
        <p:spPr>
          <a:xfrm>
            <a:off x="8822000" y="4280145"/>
            <a:ext cx="3055676" cy="1711179"/>
          </a:xfrm>
          <a:prstGeom prst="rect">
            <a:avLst/>
          </a:prstGeom>
        </p:spPr>
      </p:pic>
    </p:spTree>
    <p:extLst>
      <p:ext uri="{BB962C8B-B14F-4D97-AF65-F5344CB8AC3E}">
        <p14:creationId xmlns:p14="http://schemas.microsoft.com/office/powerpoint/2010/main" val="3527603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66C1A4-D16C-46BF-9B99-DB5D30A7D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2013" y="1049070"/>
            <a:ext cx="4589811" cy="4283824"/>
          </a:xfrm>
          <a:prstGeom prst="rect">
            <a:avLst/>
          </a:prstGeom>
        </p:spPr>
      </p:pic>
      <p:sp>
        <p:nvSpPr>
          <p:cNvPr id="5" name="TextBox 35">
            <a:extLst>
              <a:ext uri="{FF2B5EF4-FFF2-40B4-BE49-F238E27FC236}">
                <a16:creationId xmlns:a16="http://schemas.microsoft.com/office/drawing/2014/main" id="{F7CF39A8-33D7-45E9-9245-EE4BAB2236B5}"/>
              </a:ext>
            </a:extLst>
          </p:cNvPr>
          <p:cNvSpPr txBox="1"/>
          <p:nvPr/>
        </p:nvSpPr>
        <p:spPr>
          <a:xfrm>
            <a:off x="4273275" y="477236"/>
            <a:ext cx="6001643" cy="5282706"/>
          </a:xfrm>
          <a:prstGeom prst="rect">
            <a:avLst/>
          </a:prstGeom>
          <a:noFill/>
        </p:spPr>
        <p:txBody>
          <a:bodyPr vert="eaVert" wrap="square" rtlCol="0" anchor="ctr" anchorCtr="1">
            <a:spAutoFit/>
          </a:bodyPr>
          <a:lstStyle/>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俄乌冲突长期存在</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中日关系的决定性</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半岛局势紧张</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印太战略</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美日，美韩的施压</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中日，中韩关系复杂</a:t>
            </a: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中俄关系稳定，美俄彻底破裂</a:t>
            </a:r>
          </a:p>
          <a:p>
            <a:pPr marL="0" lvl="1" defTabSz="609402">
              <a:lnSpc>
                <a:spcPct val="150000"/>
              </a:lnSpc>
            </a:pPr>
            <a:endPar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endParaRPr>
          </a:p>
          <a:p>
            <a:pPr marL="0" lvl="1" defTabSz="609402">
              <a:lnSpc>
                <a:spcPct val="150000"/>
              </a:lnSpc>
            </a:pPr>
            <a:r>
              <a:rPr lang="zh-CN" altLang="en-US" sz="2800" dirty="0">
                <a:solidFill>
                  <a:schemeClr val="tx1">
                    <a:lumMod val="50000"/>
                    <a:lumOff val="50000"/>
                  </a:schemeClr>
                </a:solidFill>
                <a:latin typeface="iekie pocangqiong" panose="02000503000000000000" pitchFamily="2" charset="-122"/>
                <a:ea typeface="iekie pocangqiong" panose="02000503000000000000" pitchFamily="2" charset="-122"/>
                <a:sym typeface="iekie pocangqiong" panose="02000503000000000000" pitchFamily="2" charset="-122"/>
              </a:rPr>
              <a:t>关系难以触底反弹</a:t>
            </a:r>
          </a:p>
        </p:txBody>
      </p:sp>
      <p:grpSp>
        <p:nvGrpSpPr>
          <p:cNvPr id="9" name="组合 8">
            <a:extLst>
              <a:ext uri="{FF2B5EF4-FFF2-40B4-BE49-F238E27FC236}">
                <a16:creationId xmlns:a16="http://schemas.microsoft.com/office/drawing/2014/main" id="{D5630A3D-A7A3-4AD4-8742-4664181584BE}"/>
              </a:ext>
            </a:extLst>
          </p:cNvPr>
          <p:cNvGrpSpPr/>
          <p:nvPr/>
        </p:nvGrpSpPr>
        <p:grpSpPr>
          <a:xfrm>
            <a:off x="6970638" y="2473290"/>
            <a:ext cx="5766842" cy="5500957"/>
            <a:chOff x="6970638" y="2473290"/>
            <a:chExt cx="5766842" cy="5500957"/>
          </a:xfrm>
        </p:grpSpPr>
        <p:pic>
          <p:nvPicPr>
            <p:cNvPr id="6" name="图片 5">
              <a:extLst>
                <a:ext uri="{FF2B5EF4-FFF2-40B4-BE49-F238E27FC236}">
                  <a16:creationId xmlns:a16="http://schemas.microsoft.com/office/drawing/2014/main" id="{0E43580A-C181-448C-834F-DD5644DD4B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0638" y="2691541"/>
              <a:ext cx="5660041" cy="5282706"/>
            </a:xfrm>
            <a:prstGeom prst="rect">
              <a:avLst/>
            </a:prstGeom>
          </p:spPr>
        </p:pic>
        <p:pic>
          <p:nvPicPr>
            <p:cNvPr id="7" name="图片 6">
              <a:extLst>
                <a:ext uri="{FF2B5EF4-FFF2-40B4-BE49-F238E27FC236}">
                  <a16:creationId xmlns:a16="http://schemas.microsoft.com/office/drawing/2014/main" id="{9301766F-E7CD-43A2-B8CF-0853344ADF96}"/>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44492" y="2473290"/>
              <a:ext cx="3692988" cy="3773857"/>
            </a:xfrm>
            <a:prstGeom prst="rect">
              <a:avLst/>
            </a:prstGeom>
          </p:spPr>
        </p:pic>
      </p:grpSp>
      <p:cxnSp>
        <p:nvCxnSpPr>
          <p:cNvPr id="10" name="直接连接符 9"/>
          <p:cNvCxnSpPr/>
          <p:nvPr/>
        </p:nvCxnSpPr>
        <p:spPr>
          <a:xfrm>
            <a:off x="3823121" y="1251968"/>
            <a:ext cx="0" cy="4707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56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2">
            <a:extLst>
              <a:ext uri="{FF2B5EF4-FFF2-40B4-BE49-F238E27FC236}">
                <a16:creationId xmlns:a16="http://schemas.microsoft.com/office/drawing/2014/main" id="{02279548-EFFB-43B5-9267-7C06D8F87D0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23704" t="43086" r="1881" b="21446"/>
          <a:stretch/>
        </p:blipFill>
        <p:spPr>
          <a:xfrm flipH="1">
            <a:off x="0" y="1047044"/>
            <a:ext cx="12192000" cy="5810956"/>
          </a:xfrm>
          <a:prstGeom prst="rect">
            <a:avLst/>
          </a:prstGeom>
        </p:spPr>
      </p:pic>
      <p:sp>
        <p:nvSpPr>
          <p:cNvPr id="12" name="1">
            <a:extLst>
              <a:ext uri="{FF2B5EF4-FFF2-40B4-BE49-F238E27FC236}">
                <a16:creationId xmlns:a16="http://schemas.microsoft.com/office/drawing/2014/main" id="{64941D0B-E7BE-4DFB-960F-69380C39FFBB}"/>
              </a:ext>
            </a:extLst>
          </p:cNvPr>
          <p:cNvSpPr txBox="1"/>
          <p:nvPr/>
        </p:nvSpPr>
        <p:spPr>
          <a:xfrm>
            <a:off x="5106490" y="1027594"/>
            <a:ext cx="1292662" cy="1004442"/>
          </a:xfrm>
          <a:prstGeom prst="rect">
            <a:avLst/>
          </a:prstGeom>
          <a:noFill/>
        </p:spPr>
        <p:txBody>
          <a:bodyPr vert="eaVert" wrap="none" rtlCol="0">
            <a:spAutoFit/>
          </a:bodyPr>
          <a:lstStyle/>
          <a:p>
            <a:r>
              <a:rPr lang="zh-CN" altLang="en-US" sz="72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肆</a:t>
            </a:r>
          </a:p>
        </p:txBody>
      </p:sp>
      <p:sp>
        <p:nvSpPr>
          <p:cNvPr id="13" name="文本框 12">
            <a:extLst>
              <a:ext uri="{FF2B5EF4-FFF2-40B4-BE49-F238E27FC236}">
                <a16:creationId xmlns:a16="http://schemas.microsoft.com/office/drawing/2014/main" id="{3DD89F01-8F7B-4915-BEA5-240A4A933725}"/>
              </a:ext>
            </a:extLst>
          </p:cNvPr>
          <p:cNvSpPr txBox="1"/>
          <p:nvPr/>
        </p:nvSpPr>
        <p:spPr>
          <a:xfrm>
            <a:off x="6043552" y="2028830"/>
            <a:ext cx="355600" cy="1077218"/>
          </a:xfrm>
          <a:prstGeom prst="rect">
            <a:avLst/>
          </a:prstGeom>
          <a:noFill/>
        </p:spPr>
        <p:txBody>
          <a:bodyPr wrap="square" rtlCol="0">
            <a:spAutoFit/>
          </a:bodyPr>
          <a:lstStyle/>
          <a:p>
            <a:r>
              <a:rPr lang="zh-CN" altLang="en-US" sz="32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质询</a:t>
            </a:r>
          </a:p>
        </p:txBody>
      </p:sp>
    </p:spTree>
    <p:extLst>
      <p:ext uri="{BB962C8B-B14F-4D97-AF65-F5344CB8AC3E}">
        <p14:creationId xmlns:p14="http://schemas.microsoft.com/office/powerpoint/2010/main" val="657080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48">
            <a:extLst>
              <a:ext uri="{FF2B5EF4-FFF2-40B4-BE49-F238E27FC236}">
                <a16:creationId xmlns:a16="http://schemas.microsoft.com/office/drawing/2014/main" id="{18F1B603-8C37-4EAE-B030-B35CDA3B8E26}"/>
              </a:ext>
            </a:extLst>
          </p:cNvPr>
          <p:cNvSpPr txBox="1">
            <a:spLocks noChangeArrowheads="1"/>
          </p:cNvSpPr>
          <p:nvPr/>
        </p:nvSpPr>
        <p:spPr bwMode="auto">
          <a:xfrm>
            <a:off x="1230345" y="1462489"/>
            <a:ext cx="5627655"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Font typeface="Arial" pitchFamily="34" charset="0"/>
              <a:defRPr>
                <a:solidFill>
                  <a:schemeClr val="tx1"/>
                </a:solidFill>
                <a:latin typeface="Calibri" pitchFamily="34" charset="0"/>
                <a:ea typeface="宋体" pitchFamily="2" charset="-122"/>
              </a:defRPr>
            </a:lvl1pPr>
            <a:lvl2pPr marL="742950" indent="-285750" eaLnBrk="0" hangingPunct="0">
              <a:buFont typeface="Arial" pitchFamily="34" charset="0"/>
              <a:defRPr>
                <a:solidFill>
                  <a:schemeClr val="tx1"/>
                </a:solidFill>
                <a:latin typeface="Calibri" pitchFamily="34" charset="0"/>
                <a:ea typeface="宋体" pitchFamily="2" charset="-122"/>
              </a:defRPr>
            </a:lvl2pPr>
            <a:lvl3pPr marL="1143000" indent="-228600" eaLnBrk="0" hangingPunct="0">
              <a:buFont typeface="Arial" pitchFamily="34" charset="0"/>
              <a:defRPr>
                <a:solidFill>
                  <a:schemeClr val="tx1"/>
                </a:solidFill>
                <a:latin typeface="Calibri" pitchFamily="34" charset="0"/>
                <a:ea typeface="宋体" pitchFamily="2" charset="-122"/>
              </a:defRPr>
            </a:lvl3pPr>
            <a:lvl4pPr marL="1600200" indent="-228600" eaLnBrk="0" hangingPunct="0">
              <a:buFont typeface="Arial" pitchFamily="34" charset="0"/>
              <a:defRPr>
                <a:solidFill>
                  <a:schemeClr val="tx1"/>
                </a:solidFill>
                <a:latin typeface="Calibri" pitchFamily="34" charset="0"/>
                <a:ea typeface="宋体" pitchFamily="2" charset="-122"/>
              </a:defRPr>
            </a:lvl4pPr>
            <a:lvl5pPr marL="2057400" indent="-228600" eaLnBrk="0" hangingPunct="0">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lnSpc>
                <a:spcPct val="150000"/>
              </a:lnSpc>
            </a:pPr>
            <a:r>
              <a:rPr lang="zh-CN" altLang="en-US" sz="4000" dirty="0">
                <a:solidFill>
                  <a:schemeClr val="tx1">
                    <a:lumMod val="50000"/>
                    <a:lumOff val="50000"/>
                  </a:schemeClr>
                </a:solidFill>
                <a:latin typeface="楷体" panose="02010609060101010101" pitchFamily="49" charset="-122"/>
                <a:ea typeface="楷体" panose="02010609060101010101" pitchFamily="49" charset="-122"/>
                <a:cs typeface="+mn-ea"/>
                <a:sym typeface="iekie pocangqiong" panose="02000503000000000000" pitchFamily="2" charset="-122"/>
              </a:rPr>
              <a:t>日本对朝鲜观念的演变</a:t>
            </a:r>
          </a:p>
        </p:txBody>
      </p:sp>
      <p:sp>
        <p:nvSpPr>
          <p:cNvPr id="9" name="文本框 48">
            <a:extLst>
              <a:ext uri="{FF2B5EF4-FFF2-40B4-BE49-F238E27FC236}">
                <a16:creationId xmlns:a16="http://schemas.microsoft.com/office/drawing/2014/main" id="{0474AA74-4C0C-44E5-8F23-CDA6325AE428}"/>
              </a:ext>
            </a:extLst>
          </p:cNvPr>
          <p:cNvSpPr txBox="1">
            <a:spLocks noChangeArrowheads="1"/>
          </p:cNvSpPr>
          <p:nvPr/>
        </p:nvSpPr>
        <p:spPr bwMode="auto">
          <a:xfrm>
            <a:off x="1108658" y="2333881"/>
            <a:ext cx="7307373"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Font typeface="Arial" pitchFamily="34" charset="0"/>
              <a:defRPr>
                <a:solidFill>
                  <a:schemeClr val="tx1"/>
                </a:solidFill>
                <a:latin typeface="Calibri" pitchFamily="34" charset="0"/>
                <a:ea typeface="宋体" pitchFamily="2" charset="-122"/>
              </a:defRPr>
            </a:lvl1pPr>
            <a:lvl2pPr marL="742950" indent="-285750" eaLnBrk="0" hangingPunct="0">
              <a:buFont typeface="Arial" pitchFamily="34" charset="0"/>
              <a:defRPr>
                <a:solidFill>
                  <a:schemeClr val="tx1"/>
                </a:solidFill>
                <a:latin typeface="Calibri" pitchFamily="34" charset="0"/>
                <a:ea typeface="宋体" pitchFamily="2" charset="-122"/>
              </a:defRPr>
            </a:lvl2pPr>
            <a:lvl3pPr marL="1143000" indent="-228600" eaLnBrk="0" hangingPunct="0">
              <a:buFont typeface="Arial" pitchFamily="34" charset="0"/>
              <a:defRPr>
                <a:solidFill>
                  <a:schemeClr val="tx1"/>
                </a:solidFill>
                <a:latin typeface="Calibri" pitchFamily="34" charset="0"/>
                <a:ea typeface="宋体" pitchFamily="2" charset="-122"/>
              </a:defRPr>
            </a:lvl3pPr>
            <a:lvl4pPr marL="1600200" indent="-228600" eaLnBrk="0" hangingPunct="0">
              <a:buFont typeface="Arial" pitchFamily="34" charset="0"/>
              <a:defRPr>
                <a:solidFill>
                  <a:schemeClr val="tx1"/>
                </a:solidFill>
                <a:latin typeface="Calibri" pitchFamily="34" charset="0"/>
                <a:ea typeface="宋体" pitchFamily="2" charset="-122"/>
              </a:defRPr>
            </a:lvl4pPr>
            <a:lvl5pPr marL="2057400" indent="-228600" eaLnBrk="0" hangingPunct="0">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eaLnBrk="1" hangingPunct="1">
              <a:lnSpc>
                <a:spcPct val="150000"/>
              </a:lnSpc>
            </a:pPr>
            <a:r>
              <a:rPr lang="zh-CN" altLang="en-US" sz="2400" dirty="0">
                <a:solidFill>
                  <a:schemeClr val="tx1">
                    <a:lumMod val="50000"/>
                    <a:lumOff val="50000"/>
                  </a:schemeClr>
                </a:solidFill>
                <a:latin typeface="楷体" panose="02010609060101010101" pitchFamily="49" charset="-122"/>
                <a:ea typeface="楷体" panose="02010609060101010101" pitchFamily="49" charset="-122"/>
                <a:cs typeface="+mn-ea"/>
                <a:sym typeface="iekie pocangqiong" panose="02000503000000000000" pitchFamily="2" charset="-122"/>
              </a:rPr>
              <a:t>在近代以前，日本对朝鲜“是什么”的看法经历了一个不断演变的过程，虽然保持着事实上平等的地位，但是日本始终保持着蔑视、敌视妄图征服朝鲜的观念。其间曾几次侵入朝鲜半岛，对朝鲜的认知和反应共同塑造了日本的朝鲜观。</a:t>
            </a:r>
          </a:p>
        </p:txBody>
      </p:sp>
      <p:grpSp>
        <p:nvGrpSpPr>
          <p:cNvPr id="2" name="组合 1">
            <a:extLst>
              <a:ext uri="{FF2B5EF4-FFF2-40B4-BE49-F238E27FC236}">
                <a16:creationId xmlns:a16="http://schemas.microsoft.com/office/drawing/2014/main" id="{5FEAE1B6-BFF8-4FCD-BAEF-03E18462A4FB}"/>
              </a:ext>
            </a:extLst>
          </p:cNvPr>
          <p:cNvGrpSpPr/>
          <p:nvPr/>
        </p:nvGrpSpPr>
        <p:grpSpPr>
          <a:xfrm>
            <a:off x="4651195" y="1534839"/>
            <a:ext cx="8102484" cy="5459375"/>
            <a:chOff x="-899885" y="1119892"/>
            <a:chExt cx="8102484" cy="5459375"/>
          </a:xfrm>
        </p:grpSpPr>
        <p:grpSp>
          <p:nvGrpSpPr>
            <p:cNvPr id="11" name="组合 10">
              <a:extLst>
                <a:ext uri="{FF2B5EF4-FFF2-40B4-BE49-F238E27FC236}">
                  <a16:creationId xmlns:a16="http://schemas.microsoft.com/office/drawing/2014/main" id="{C5D2AAB3-70BA-4A63-968D-D6C63DB6AC39}"/>
                </a:ext>
              </a:extLst>
            </p:cNvPr>
            <p:cNvGrpSpPr/>
            <p:nvPr/>
          </p:nvGrpSpPr>
          <p:grpSpPr>
            <a:xfrm>
              <a:off x="-899885" y="1119892"/>
              <a:ext cx="8102484" cy="5459375"/>
              <a:chOff x="0" y="631406"/>
              <a:chExt cx="8920716" cy="6010692"/>
            </a:xfrm>
          </p:grpSpPr>
          <p:pic>
            <p:nvPicPr>
              <p:cNvPr id="12" name="图片 11">
                <a:extLst>
                  <a:ext uri="{FF2B5EF4-FFF2-40B4-BE49-F238E27FC236}">
                    <a16:creationId xmlns:a16="http://schemas.microsoft.com/office/drawing/2014/main" id="{C5013410-282E-4DD9-8B6D-16D982A6DE74}"/>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5124893" y="631406"/>
                <a:ext cx="2636874" cy="4412512"/>
              </a:xfrm>
              <a:prstGeom prst="rect">
                <a:avLst/>
              </a:prstGeom>
            </p:spPr>
          </p:pic>
          <p:pic>
            <p:nvPicPr>
              <p:cNvPr id="13" name="图片 12">
                <a:extLst>
                  <a:ext uri="{FF2B5EF4-FFF2-40B4-BE49-F238E27FC236}">
                    <a16:creationId xmlns:a16="http://schemas.microsoft.com/office/drawing/2014/main" id="{3E94F46D-30DE-4C33-90C8-E7C062A612E5}"/>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pic>
          <p:nvPicPr>
            <p:cNvPr id="14" name="图片 13">
              <a:extLst>
                <a:ext uri="{FF2B5EF4-FFF2-40B4-BE49-F238E27FC236}">
                  <a16:creationId xmlns:a16="http://schemas.microsoft.com/office/drawing/2014/main" id="{334626AE-93B8-4DA3-9348-1CE2B4971480}"/>
                </a:ext>
              </a:extLst>
            </p:cNvPr>
            <p:cNvPicPr>
              <a:picLocks noChangeAspect="1"/>
            </p:cNvPicPr>
            <p:nvPr/>
          </p:nvPicPr>
          <p:blipFill rotWithShape="1">
            <a:blip r:embed="rId5">
              <a:extLst>
                <a:ext uri="{28A0092B-C50C-407E-A947-70E740481C1C}">
                  <a14:useLocalDpi xmlns:a14="http://schemas.microsoft.com/office/drawing/2010/main" val="0"/>
                </a:ext>
              </a:extLst>
            </a:blip>
            <a:srcRect t="57580" r="67820" b="15965"/>
            <a:stretch/>
          </p:blipFill>
          <p:spPr>
            <a:xfrm>
              <a:off x="3248983" y="4570526"/>
              <a:ext cx="3923414" cy="1814083"/>
            </a:xfrm>
            <a:prstGeom prst="rect">
              <a:avLst/>
            </a:prstGeom>
          </p:spPr>
        </p:pic>
      </p:grpSp>
    </p:spTree>
    <p:extLst>
      <p:ext uri="{BB962C8B-B14F-4D97-AF65-F5344CB8AC3E}">
        <p14:creationId xmlns:p14="http://schemas.microsoft.com/office/powerpoint/2010/main" val="455822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6">
            <a:extLst>
              <a:ext uri="{28A0092B-C50C-407E-A947-70E740481C1C}">
                <a14:useLocalDpi xmlns:a14="http://schemas.microsoft.com/office/drawing/2010/main" val="0"/>
              </a:ext>
            </a:extLst>
          </a:blip>
          <a:srcRect t="58735"/>
          <a:stretch/>
        </p:blipFill>
        <p:spPr>
          <a:xfrm>
            <a:off x="-58480" y="1"/>
            <a:ext cx="12695237" cy="5238750"/>
          </a:xfrm>
          <a:prstGeom prst="rect">
            <a:avLst/>
          </a:prstGeom>
        </p:spPr>
      </p:pic>
      <p:pic>
        <p:nvPicPr>
          <p:cNvPr id="3" name="PA_图片 2"/>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t="43087" b="17725"/>
          <a:stretch/>
        </p:blipFill>
        <p:spPr>
          <a:xfrm>
            <a:off x="-248980" y="1905000"/>
            <a:ext cx="12669579" cy="4965058"/>
          </a:xfrm>
          <a:prstGeom prst="rect">
            <a:avLst/>
          </a:prstGeom>
        </p:spPr>
      </p:pic>
      <p:pic>
        <p:nvPicPr>
          <p:cNvPr id="11" name="PA_图片 10"/>
          <p:cNvPicPr>
            <a:picLocks noChangeAspect="1"/>
          </p:cNvPicPr>
          <p:nvPr>
            <p:custDataLst>
              <p:tags r:id="rId3"/>
            </p:custDataLst>
          </p:nvPr>
        </p:nvPicPr>
        <p:blipFill rotWithShape="1">
          <a:blip r:embed="rId8" cstate="print">
            <a:extLst>
              <a:ext uri="{28A0092B-C50C-407E-A947-70E740481C1C}">
                <a14:useLocalDpi xmlns:a14="http://schemas.microsoft.com/office/drawing/2010/main" val="0"/>
              </a:ext>
            </a:extLst>
          </a:blip>
          <a:srcRect t="53297"/>
          <a:stretch/>
        </p:blipFill>
        <p:spPr>
          <a:xfrm>
            <a:off x="676639" y="0"/>
            <a:ext cx="3467101" cy="1619249"/>
          </a:xfrm>
          <a:prstGeom prst="rect">
            <a:avLst/>
          </a:prstGeom>
        </p:spPr>
      </p:pic>
      <p:grpSp>
        <p:nvGrpSpPr>
          <p:cNvPr id="13" name="组合 12">
            <a:extLst>
              <a:ext uri="{FF2B5EF4-FFF2-40B4-BE49-F238E27FC236}">
                <a16:creationId xmlns:a16="http://schemas.microsoft.com/office/drawing/2014/main" id="{855A6B9D-DBB3-470B-BA3C-EE2AC7DFF06E}"/>
              </a:ext>
            </a:extLst>
          </p:cNvPr>
          <p:cNvGrpSpPr/>
          <p:nvPr/>
        </p:nvGrpSpPr>
        <p:grpSpPr>
          <a:xfrm>
            <a:off x="7027687" y="542752"/>
            <a:ext cx="3855641" cy="5772496"/>
            <a:chOff x="2944552" y="665762"/>
            <a:chExt cx="2953883" cy="5516949"/>
          </a:xfrm>
        </p:grpSpPr>
        <p:sp>
          <p:nvSpPr>
            <p:cNvPr id="14" name="矩形 13">
              <a:extLst>
                <a:ext uri="{FF2B5EF4-FFF2-40B4-BE49-F238E27FC236}">
                  <a16:creationId xmlns:a16="http://schemas.microsoft.com/office/drawing/2014/main" id="{70401BC0-CF78-4806-9133-BE6A1ACE6290}"/>
                </a:ext>
              </a:extLst>
            </p:cNvPr>
            <p:cNvSpPr/>
            <p:nvPr/>
          </p:nvSpPr>
          <p:spPr>
            <a:xfrm>
              <a:off x="2944552" y="665762"/>
              <a:ext cx="2953883" cy="551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8000" b="1" dirty="0">
                <a:solidFill>
                  <a:srgbClr val="27466A"/>
                </a:solidFill>
                <a:latin typeface="字体视界-NEW魏碑体" panose="02010601030101010101" pitchFamily="2" charset="-122"/>
                <a:ea typeface="字体视界-NEW魏碑体" panose="02010601030101010101" pitchFamily="2" charset="-122"/>
                <a:sym typeface="iekie pocangqiong" panose="02000503000000000000" pitchFamily="2" charset="-122"/>
              </a:endParaRPr>
            </a:p>
          </p:txBody>
        </p:sp>
        <p:sp>
          <p:nvSpPr>
            <p:cNvPr id="15" name="矩形 14">
              <a:extLst>
                <a:ext uri="{FF2B5EF4-FFF2-40B4-BE49-F238E27FC236}">
                  <a16:creationId xmlns:a16="http://schemas.microsoft.com/office/drawing/2014/main" id="{6C03BE33-8300-446C-AB86-6DBA6CECF938}"/>
                </a:ext>
              </a:extLst>
            </p:cNvPr>
            <p:cNvSpPr/>
            <p:nvPr/>
          </p:nvSpPr>
          <p:spPr>
            <a:xfrm>
              <a:off x="3163628" y="941415"/>
              <a:ext cx="2524390" cy="4975170"/>
            </a:xfrm>
            <a:prstGeom prst="rect">
              <a:avLst/>
            </a:prstGeom>
            <a:noFill/>
            <a:ln>
              <a:solidFill>
                <a:srgbClr val="483F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体视界-NEW魏碑体" panose="02010601030101010101" pitchFamily="2" charset="-122"/>
                <a:ea typeface="字体视界-NEW魏碑体" panose="02010601030101010101" pitchFamily="2" charset="-122"/>
                <a:sym typeface="iekie pocangqiong" panose="02000503000000000000" pitchFamily="2" charset="-122"/>
              </a:endParaRPr>
            </a:p>
          </p:txBody>
        </p:sp>
      </p:grpSp>
      <p:sp>
        <p:nvSpPr>
          <p:cNvPr id="16" name="文本框 15">
            <a:extLst>
              <a:ext uri="{FF2B5EF4-FFF2-40B4-BE49-F238E27FC236}">
                <a16:creationId xmlns:a16="http://schemas.microsoft.com/office/drawing/2014/main" id="{0E0FC8B5-A5A6-45BA-A3CE-1EBFCE5DA0CA}"/>
              </a:ext>
            </a:extLst>
          </p:cNvPr>
          <p:cNvSpPr txBox="1"/>
          <p:nvPr/>
        </p:nvSpPr>
        <p:spPr>
          <a:xfrm>
            <a:off x="7599426" y="1074184"/>
            <a:ext cx="1538883" cy="4834920"/>
          </a:xfrm>
          <a:prstGeom prst="rect">
            <a:avLst/>
          </a:prstGeom>
          <a:noFill/>
        </p:spPr>
        <p:txBody>
          <a:bodyPr vert="eaVert" wrap="square" rtlCol="0">
            <a:spAutoFit/>
          </a:bodyPr>
          <a:lstStyle/>
          <a:p>
            <a:pPr algn="ctr"/>
            <a:r>
              <a:rPr lang="zh-CN" altLang="en-US" sz="8800" b="1" dirty="0">
                <a:solidFill>
                  <a:srgbClr val="483F40"/>
                </a:solidFill>
                <a:latin typeface="华文新魏" panose="02010800040101010101" pitchFamily="2" charset="-122"/>
                <a:ea typeface="华文新魏" panose="02010800040101010101" pitchFamily="2" charset="-122"/>
                <a:sym typeface="iekie pocangqiong" panose="02000503000000000000" pitchFamily="2" charset="-122"/>
              </a:rPr>
              <a:t>谢谢大家</a:t>
            </a:r>
          </a:p>
        </p:txBody>
      </p:sp>
      <p:sp>
        <p:nvSpPr>
          <p:cNvPr id="19" name="文本框 18">
            <a:extLst>
              <a:ext uri="{FF2B5EF4-FFF2-40B4-BE49-F238E27FC236}">
                <a16:creationId xmlns:a16="http://schemas.microsoft.com/office/drawing/2014/main" id="{370A2354-603E-4952-A31F-D911FE5647E2}"/>
              </a:ext>
            </a:extLst>
          </p:cNvPr>
          <p:cNvSpPr txBox="1"/>
          <p:nvPr/>
        </p:nvSpPr>
        <p:spPr>
          <a:xfrm>
            <a:off x="9707247" y="2117475"/>
            <a:ext cx="615553" cy="2748337"/>
          </a:xfrm>
          <a:prstGeom prst="rect">
            <a:avLst/>
          </a:prstGeom>
          <a:noFill/>
        </p:spPr>
        <p:txBody>
          <a:bodyPr vert="eaVert" wrap="square" rtlCol="0">
            <a:spAutoFit/>
          </a:bodyPr>
          <a:lstStyle/>
          <a:p>
            <a:pPr algn="ctr"/>
            <a:r>
              <a:rPr lang="zh-CN" altLang="en-US" sz="2800"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宣讲人：贾怀宇</a:t>
            </a:r>
          </a:p>
        </p:txBody>
      </p:sp>
    </p:spTree>
    <p:extLst>
      <p:ext uri="{BB962C8B-B14F-4D97-AF65-F5344CB8AC3E}">
        <p14:creationId xmlns:p14="http://schemas.microsoft.com/office/powerpoint/2010/main" val="2215923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EAE1B6-BFF8-4FCD-BAEF-03E18462A4FB}"/>
              </a:ext>
            </a:extLst>
          </p:cNvPr>
          <p:cNvGrpSpPr/>
          <p:nvPr/>
        </p:nvGrpSpPr>
        <p:grpSpPr>
          <a:xfrm>
            <a:off x="4651195" y="1534839"/>
            <a:ext cx="8102484" cy="5459375"/>
            <a:chOff x="-899885" y="1119892"/>
            <a:chExt cx="8102484" cy="5459375"/>
          </a:xfrm>
        </p:grpSpPr>
        <p:grpSp>
          <p:nvGrpSpPr>
            <p:cNvPr id="11" name="组合 10">
              <a:extLst>
                <a:ext uri="{FF2B5EF4-FFF2-40B4-BE49-F238E27FC236}">
                  <a16:creationId xmlns:a16="http://schemas.microsoft.com/office/drawing/2014/main" id="{C5D2AAB3-70BA-4A63-968D-D6C63DB6AC39}"/>
                </a:ext>
              </a:extLst>
            </p:cNvPr>
            <p:cNvGrpSpPr/>
            <p:nvPr/>
          </p:nvGrpSpPr>
          <p:grpSpPr>
            <a:xfrm>
              <a:off x="-899885" y="1119892"/>
              <a:ext cx="8102484" cy="5459375"/>
              <a:chOff x="0" y="631406"/>
              <a:chExt cx="8920716" cy="6010692"/>
            </a:xfrm>
          </p:grpSpPr>
          <p:pic>
            <p:nvPicPr>
              <p:cNvPr id="12" name="图片 11">
                <a:extLst>
                  <a:ext uri="{FF2B5EF4-FFF2-40B4-BE49-F238E27FC236}">
                    <a16:creationId xmlns:a16="http://schemas.microsoft.com/office/drawing/2014/main" id="{C5013410-282E-4DD9-8B6D-16D982A6DE74}"/>
                  </a:ext>
                </a:extLst>
              </p:cNvPr>
              <p:cNvPicPr>
                <a:picLocks noChangeAspect="1"/>
              </p:cNvPicPr>
              <p:nvPr/>
            </p:nvPicPr>
            <p:blipFill rotWithShape="1">
              <a:blip r:embed="rId3">
                <a:extLst>
                  <a:ext uri="{28A0092B-C50C-407E-A947-70E740481C1C}">
                    <a14:useLocalDpi xmlns:a14="http://schemas.microsoft.com/office/drawing/2010/main" val="0"/>
                  </a:ext>
                </a:extLst>
              </a:blip>
              <a:srcRect l="24297" r="33025"/>
              <a:stretch/>
            </p:blipFill>
            <p:spPr>
              <a:xfrm>
                <a:off x="5124893" y="631406"/>
                <a:ext cx="2636874" cy="4412512"/>
              </a:xfrm>
              <a:prstGeom prst="rect">
                <a:avLst/>
              </a:prstGeom>
            </p:spPr>
          </p:pic>
          <p:pic>
            <p:nvPicPr>
              <p:cNvPr id="13" name="图片 12">
                <a:extLst>
                  <a:ext uri="{FF2B5EF4-FFF2-40B4-BE49-F238E27FC236}">
                    <a16:creationId xmlns:a16="http://schemas.microsoft.com/office/drawing/2014/main" id="{3E94F46D-30DE-4C33-90C8-E7C062A612E5}"/>
                  </a:ext>
                </a:extLst>
              </p:cNvPr>
              <p:cNvPicPr>
                <a:picLocks noChangeAspect="1"/>
              </p:cNvPicPr>
              <p:nvPr/>
            </p:nvPicPr>
            <p:blipFill rotWithShape="1">
              <a:blip r:embed="rId4">
                <a:extLst>
                  <a:ext uri="{28A0092B-C50C-407E-A947-70E740481C1C}">
                    <a14:useLocalDpi xmlns:a14="http://schemas.microsoft.com/office/drawing/2010/main" val="0"/>
                  </a:ext>
                </a:extLst>
              </a:blip>
              <a:srcRect t="24653" b="24916"/>
              <a:stretch/>
            </p:blipFill>
            <p:spPr>
              <a:xfrm>
                <a:off x="0" y="3429000"/>
                <a:ext cx="8920716" cy="3213098"/>
              </a:xfrm>
              <a:prstGeom prst="rect">
                <a:avLst/>
              </a:prstGeom>
            </p:spPr>
          </p:pic>
        </p:grpSp>
        <p:pic>
          <p:nvPicPr>
            <p:cNvPr id="14" name="图片 13">
              <a:extLst>
                <a:ext uri="{FF2B5EF4-FFF2-40B4-BE49-F238E27FC236}">
                  <a16:creationId xmlns:a16="http://schemas.microsoft.com/office/drawing/2014/main" id="{334626AE-93B8-4DA3-9348-1CE2B4971480}"/>
                </a:ext>
              </a:extLst>
            </p:cNvPr>
            <p:cNvPicPr>
              <a:picLocks noChangeAspect="1"/>
            </p:cNvPicPr>
            <p:nvPr/>
          </p:nvPicPr>
          <p:blipFill rotWithShape="1">
            <a:blip r:embed="rId5">
              <a:extLst>
                <a:ext uri="{28A0092B-C50C-407E-A947-70E740481C1C}">
                  <a14:useLocalDpi xmlns:a14="http://schemas.microsoft.com/office/drawing/2010/main" val="0"/>
                </a:ext>
              </a:extLst>
            </a:blip>
            <a:srcRect t="57580" r="67820" b="15965"/>
            <a:stretch/>
          </p:blipFill>
          <p:spPr>
            <a:xfrm>
              <a:off x="3248983" y="4570526"/>
              <a:ext cx="3923414" cy="1814083"/>
            </a:xfrm>
            <a:prstGeom prst="rect">
              <a:avLst/>
            </a:prstGeom>
          </p:spPr>
        </p:pic>
      </p:grpSp>
      <p:pic>
        <p:nvPicPr>
          <p:cNvPr id="3" name="图片 2">
            <a:extLst>
              <a:ext uri="{FF2B5EF4-FFF2-40B4-BE49-F238E27FC236}">
                <a16:creationId xmlns:a16="http://schemas.microsoft.com/office/drawing/2014/main" id="{A4CFF27A-3E8A-D332-BF9E-74545BD91D0F}"/>
              </a:ext>
            </a:extLst>
          </p:cNvPr>
          <p:cNvPicPr>
            <a:picLocks noChangeAspect="1"/>
          </p:cNvPicPr>
          <p:nvPr/>
        </p:nvPicPr>
        <p:blipFill>
          <a:blip r:embed="rId6"/>
          <a:stretch>
            <a:fillRect/>
          </a:stretch>
        </p:blipFill>
        <p:spPr>
          <a:xfrm>
            <a:off x="0" y="1872527"/>
            <a:ext cx="11979678" cy="4529721"/>
          </a:xfrm>
          <a:prstGeom prst="rect">
            <a:avLst/>
          </a:prstGeom>
        </p:spPr>
      </p:pic>
    </p:spTree>
    <p:extLst>
      <p:ext uri="{BB962C8B-B14F-4D97-AF65-F5344CB8AC3E}">
        <p14:creationId xmlns:p14="http://schemas.microsoft.com/office/powerpoint/2010/main" val="3162448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91EEAC-CBC9-7642-D2D3-2F8AC9E40BEF}"/>
              </a:ext>
            </a:extLst>
          </p:cNvPr>
          <p:cNvPicPr>
            <a:picLocks noChangeAspect="1"/>
          </p:cNvPicPr>
          <p:nvPr/>
        </p:nvPicPr>
        <p:blipFill>
          <a:blip r:embed="rId3"/>
          <a:stretch>
            <a:fillRect/>
          </a:stretch>
        </p:blipFill>
        <p:spPr>
          <a:xfrm>
            <a:off x="0" y="1"/>
            <a:ext cx="12192000" cy="6857999"/>
          </a:xfrm>
          <a:prstGeom prst="rect">
            <a:avLst/>
          </a:prstGeom>
        </p:spPr>
      </p:pic>
      <p:grpSp>
        <p:nvGrpSpPr>
          <p:cNvPr id="3" name="组合 2">
            <a:extLst>
              <a:ext uri="{FF2B5EF4-FFF2-40B4-BE49-F238E27FC236}">
                <a16:creationId xmlns:a16="http://schemas.microsoft.com/office/drawing/2014/main" id="{1887025B-D9CB-4CB5-876D-E3B02069281E}"/>
              </a:ext>
            </a:extLst>
          </p:cNvPr>
          <p:cNvGrpSpPr/>
          <p:nvPr/>
        </p:nvGrpSpPr>
        <p:grpSpPr>
          <a:xfrm>
            <a:off x="108111" y="2516593"/>
            <a:ext cx="10457539" cy="4882309"/>
            <a:chOff x="66672" y="2268019"/>
            <a:chExt cx="10457539" cy="4882309"/>
          </a:xfrm>
        </p:grpSpPr>
        <p:pic>
          <p:nvPicPr>
            <p:cNvPr id="8" name="图片 7">
              <a:extLst>
                <a:ext uri="{FF2B5EF4-FFF2-40B4-BE49-F238E27FC236}">
                  <a16:creationId xmlns:a16="http://schemas.microsoft.com/office/drawing/2014/main" id="{FC88BD2D-BD4B-46A5-995B-924C51B6F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37" y="2268019"/>
              <a:ext cx="5349270" cy="3008611"/>
            </a:xfrm>
            <a:prstGeom prst="rect">
              <a:avLst/>
            </a:prstGeom>
          </p:spPr>
        </p:pic>
        <p:pic>
          <p:nvPicPr>
            <p:cNvPr id="7" name="图片 6">
              <a:extLst>
                <a:ext uri="{FF2B5EF4-FFF2-40B4-BE49-F238E27FC236}">
                  <a16:creationId xmlns:a16="http://schemas.microsoft.com/office/drawing/2014/main" id="{E9EC38C8-B413-45C8-9C8E-CBC93CFAA60A}"/>
                </a:ext>
              </a:extLst>
            </p:cNvPr>
            <p:cNvPicPr>
              <a:picLocks noChangeAspect="1"/>
            </p:cNvPicPr>
            <p:nvPr/>
          </p:nvPicPr>
          <p:blipFill rotWithShape="1">
            <a:blip r:embed="rId5">
              <a:extLst>
                <a:ext uri="{28A0092B-C50C-407E-A947-70E740481C1C}">
                  <a14:useLocalDpi xmlns:a14="http://schemas.microsoft.com/office/drawing/2010/main" val="0"/>
                </a:ext>
              </a:extLst>
            </a:blip>
            <a:srcRect t="26067"/>
            <a:stretch/>
          </p:blipFill>
          <p:spPr>
            <a:xfrm>
              <a:off x="66672" y="4121564"/>
              <a:ext cx="4956627" cy="3028764"/>
            </a:xfrm>
            <a:prstGeom prst="rect">
              <a:avLst/>
            </a:prstGeom>
            <a:ln>
              <a:noFill/>
            </a:ln>
            <a:effectLst>
              <a:softEdge rad="1270000"/>
            </a:effectLst>
          </p:spPr>
        </p:pic>
        <p:pic>
          <p:nvPicPr>
            <p:cNvPr id="10" name="图片 9">
              <a:extLst>
                <a:ext uri="{FF2B5EF4-FFF2-40B4-BE49-F238E27FC236}">
                  <a16:creationId xmlns:a16="http://schemas.microsoft.com/office/drawing/2014/main" id="{E17F5738-E657-4A3E-A193-0DD70CD23B07}"/>
                </a:ext>
              </a:extLst>
            </p:cNvPr>
            <p:cNvPicPr>
              <a:picLocks noChangeAspect="1"/>
            </p:cNvPicPr>
            <p:nvPr/>
          </p:nvPicPr>
          <p:blipFill rotWithShape="1">
            <a:blip r:embed="rId6">
              <a:extLst>
                <a:ext uri="{28A0092B-C50C-407E-A947-70E740481C1C}">
                  <a14:useLocalDpi xmlns:a14="http://schemas.microsoft.com/office/drawing/2010/main" val="0"/>
                </a:ext>
              </a:extLst>
            </a:blip>
            <a:srcRect t="59071" b="17739"/>
            <a:stretch/>
          </p:blipFill>
          <p:spPr>
            <a:xfrm>
              <a:off x="3795823" y="5248774"/>
              <a:ext cx="6728388" cy="877581"/>
            </a:xfrm>
            <a:prstGeom prst="rect">
              <a:avLst/>
            </a:prstGeom>
          </p:spPr>
        </p:pic>
      </p:grpSp>
    </p:spTree>
    <p:extLst>
      <p:ext uri="{BB962C8B-B14F-4D97-AF65-F5344CB8AC3E}">
        <p14:creationId xmlns:p14="http://schemas.microsoft.com/office/powerpoint/2010/main" val="71998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887025B-D9CB-4CB5-876D-E3B02069281E}"/>
              </a:ext>
            </a:extLst>
          </p:cNvPr>
          <p:cNvGrpSpPr/>
          <p:nvPr/>
        </p:nvGrpSpPr>
        <p:grpSpPr>
          <a:xfrm>
            <a:off x="108111" y="2516593"/>
            <a:ext cx="10457539" cy="4882309"/>
            <a:chOff x="66672" y="2268019"/>
            <a:chExt cx="10457539" cy="4882309"/>
          </a:xfrm>
        </p:grpSpPr>
        <p:pic>
          <p:nvPicPr>
            <p:cNvPr id="8" name="图片 7">
              <a:extLst>
                <a:ext uri="{FF2B5EF4-FFF2-40B4-BE49-F238E27FC236}">
                  <a16:creationId xmlns:a16="http://schemas.microsoft.com/office/drawing/2014/main" id="{FC88BD2D-BD4B-46A5-995B-924C51B6F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37" y="2268019"/>
              <a:ext cx="5349270" cy="3008611"/>
            </a:xfrm>
            <a:prstGeom prst="rect">
              <a:avLst/>
            </a:prstGeom>
          </p:spPr>
        </p:pic>
        <p:pic>
          <p:nvPicPr>
            <p:cNvPr id="7" name="图片 6">
              <a:extLst>
                <a:ext uri="{FF2B5EF4-FFF2-40B4-BE49-F238E27FC236}">
                  <a16:creationId xmlns:a16="http://schemas.microsoft.com/office/drawing/2014/main" id="{E9EC38C8-B413-45C8-9C8E-CBC93CFAA60A}"/>
                </a:ext>
              </a:extLst>
            </p:cNvPr>
            <p:cNvPicPr>
              <a:picLocks noChangeAspect="1"/>
            </p:cNvPicPr>
            <p:nvPr/>
          </p:nvPicPr>
          <p:blipFill rotWithShape="1">
            <a:blip r:embed="rId4">
              <a:extLst>
                <a:ext uri="{28A0092B-C50C-407E-A947-70E740481C1C}">
                  <a14:useLocalDpi xmlns:a14="http://schemas.microsoft.com/office/drawing/2010/main" val="0"/>
                </a:ext>
              </a:extLst>
            </a:blip>
            <a:srcRect t="26067"/>
            <a:stretch/>
          </p:blipFill>
          <p:spPr>
            <a:xfrm>
              <a:off x="66672" y="4121564"/>
              <a:ext cx="4956627" cy="3028764"/>
            </a:xfrm>
            <a:prstGeom prst="rect">
              <a:avLst/>
            </a:prstGeom>
            <a:ln>
              <a:noFill/>
            </a:ln>
            <a:effectLst>
              <a:softEdge rad="1270000"/>
            </a:effectLst>
          </p:spPr>
        </p:pic>
        <p:pic>
          <p:nvPicPr>
            <p:cNvPr id="10" name="图片 9">
              <a:extLst>
                <a:ext uri="{FF2B5EF4-FFF2-40B4-BE49-F238E27FC236}">
                  <a16:creationId xmlns:a16="http://schemas.microsoft.com/office/drawing/2014/main" id="{E17F5738-E657-4A3E-A193-0DD70CD23B07}"/>
                </a:ext>
              </a:extLst>
            </p:cNvPr>
            <p:cNvPicPr>
              <a:picLocks noChangeAspect="1"/>
            </p:cNvPicPr>
            <p:nvPr/>
          </p:nvPicPr>
          <p:blipFill rotWithShape="1">
            <a:blip r:embed="rId5">
              <a:extLst>
                <a:ext uri="{28A0092B-C50C-407E-A947-70E740481C1C}">
                  <a14:useLocalDpi xmlns:a14="http://schemas.microsoft.com/office/drawing/2010/main" val="0"/>
                </a:ext>
              </a:extLst>
            </a:blip>
            <a:srcRect t="59071" b="17739"/>
            <a:stretch/>
          </p:blipFill>
          <p:spPr>
            <a:xfrm>
              <a:off x="3795823" y="5248774"/>
              <a:ext cx="6728388" cy="877581"/>
            </a:xfrm>
            <a:prstGeom prst="rect">
              <a:avLst/>
            </a:prstGeom>
          </p:spPr>
        </p:pic>
      </p:grpSp>
      <p:pic>
        <p:nvPicPr>
          <p:cNvPr id="6" name="图片 5">
            <a:extLst>
              <a:ext uri="{FF2B5EF4-FFF2-40B4-BE49-F238E27FC236}">
                <a16:creationId xmlns:a16="http://schemas.microsoft.com/office/drawing/2014/main" id="{435FC4F6-9298-FCCE-9831-9F1CDE368F5F}"/>
              </a:ext>
            </a:extLst>
          </p:cNvPr>
          <p:cNvPicPr>
            <a:picLocks noChangeAspect="1"/>
          </p:cNvPicPr>
          <p:nvPr/>
        </p:nvPicPr>
        <p:blipFill>
          <a:blip r:embed="rId6"/>
          <a:stretch>
            <a:fillRect/>
          </a:stretch>
        </p:blipFill>
        <p:spPr>
          <a:xfrm>
            <a:off x="0" y="0"/>
            <a:ext cx="12192000" cy="6857999"/>
          </a:xfrm>
          <a:prstGeom prst="rect">
            <a:avLst/>
          </a:prstGeom>
        </p:spPr>
      </p:pic>
      <p:pic>
        <p:nvPicPr>
          <p:cNvPr id="9" name="图片 8">
            <a:extLst>
              <a:ext uri="{FF2B5EF4-FFF2-40B4-BE49-F238E27FC236}">
                <a16:creationId xmlns:a16="http://schemas.microsoft.com/office/drawing/2014/main" id="{51A88F39-EBFA-F0C8-4E0C-9F6DE79101D4}"/>
              </a:ext>
            </a:extLst>
          </p:cNvPr>
          <p:cNvPicPr>
            <a:picLocks noChangeAspect="1"/>
          </p:cNvPicPr>
          <p:nvPr/>
        </p:nvPicPr>
        <p:blipFill>
          <a:blip r:embed="rId7"/>
          <a:stretch>
            <a:fillRect/>
          </a:stretch>
        </p:blipFill>
        <p:spPr>
          <a:xfrm>
            <a:off x="3262009" y="3186664"/>
            <a:ext cx="7303641" cy="1383912"/>
          </a:xfrm>
          <a:prstGeom prst="rect">
            <a:avLst/>
          </a:prstGeom>
        </p:spPr>
      </p:pic>
    </p:spTree>
    <p:extLst>
      <p:ext uri="{BB962C8B-B14F-4D97-AF65-F5344CB8AC3E}">
        <p14:creationId xmlns:p14="http://schemas.microsoft.com/office/powerpoint/2010/main" val="3460617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887025B-D9CB-4CB5-876D-E3B02069281E}"/>
              </a:ext>
            </a:extLst>
          </p:cNvPr>
          <p:cNvGrpSpPr/>
          <p:nvPr/>
        </p:nvGrpSpPr>
        <p:grpSpPr>
          <a:xfrm>
            <a:off x="108111" y="2516593"/>
            <a:ext cx="10457539" cy="4882309"/>
            <a:chOff x="66672" y="2268019"/>
            <a:chExt cx="10457539" cy="4882309"/>
          </a:xfrm>
        </p:grpSpPr>
        <p:pic>
          <p:nvPicPr>
            <p:cNvPr id="8" name="图片 7">
              <a:extLst>
                <a:ext uri="{FF2B5EF4-FFF2-40B4-BE49-F238E27FC236}">
                  <a16:creationId xmlns:a16="http://schemas.microsoft.com/office/drawing/2014/main" id="{FC88BD2D-BD4B-46A5-995B-924C51B6F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37" y="2268019"/>
              <a:ext cx="5349270" cy="3008611"/>
            </a:xfrm>
            <a:prstGeom prst="rect">
              <a:avLst/>
            </a:prstGeom>
          </p:spPr>
        </p:pic>
        <p:pic>
          <p:nvPicPr>
            <p:cNvPr id="7" name="图片 6">
              <a:extLst>
                <a:ext uri="{FF2B5EF4-FFF2-40B4-BE49-F238E27FC236}">
                  <a16:creationId xmlns:a16="http://schemas.microsoft.com/office/drawing/2014/main" id="{E9EC38C8-B413-45C8-9C8E-CBC93CFAA60A}"/>
                </a:ext>
              </a:extLst>
            </p:cNvPr>
            <p:cNvPicPr>
              <a:picLocks noChangeAspect="1"/>
            </p:cNvPicPr>
            <p:nvPr/>
          </p:nvPicPr>
          <p:blipFill rotWithShape="1">
            <a:blip r:embed="rId4">
              <a:extLst>
                <a:ext uri="{28A0092B-C50C-407E-A947-70E740481C1C}">
                  <a14:useLocalDpi xmlns:a14="http://schemas.microsoft.com/office/drawing/2010/main" val="0"/>
                </a:ext>
              </a:extLst>
            </a:blip>
            <a:srcRect t="26067"/>
            <a:stretch/>
          </p:blipFill>
          <p:spPr>
            <a:xfrm>
              <a:off x="66672" y="4121564"/>
              <a:ext cx="4956627" cy="3028764"/>
            </a:xfrm>
            <a:prstGeom prst="rect">
              <a:avLst/>
            </a:prstGeom>
            <a:ln>
              <a:noFill/>
            </a:ln>
            <a:effectLst>
              <a:softEdge rad="1270000"/>
            </a:effectLst>
          </p:spPr>
        </p:pic>
        <p:pic>
          <p:nvPicPr>
            <p:cNvPr id="10" name="图片 9">
              <a:extLst>
                <a:ext uri="{FF2B5EF4-FFF2-40B4-BE49-F238E27FC236}">
                  <a16:creationId xmlns:a16="http://schemas.microsoft.com/office/drawing/2014/main" id="{E17F5738-E657-4A3E-A193-0DD70CD23B07}"/>
                </a:ext>
              </a:extLst>
            </p:cNvPr>
            <p:cNvPicPr>
              <a:picLocks noChangeAspect="1"/>
            </p:cNvPicPr>
            <p:nvPr/>
          </p:nvPicPr>
          <p:blipFill rotWithShape="1">
            <a:blip r:embed="rId5">
              <a:extLst>
                <a:ext uri="{28A0092B-C50C-407E-A947-70E740481C1C}">
                  <a14:useLocalDpi xmlns:a14="http://schemas.microsoft.com/office/drawing/2010/main" val="0"/>
                </a:ext>
              </a:extLst>
            </a:blip>
            <a:srcRect t="59071" b="17739"/>
            <a:stretch/>
          </p:blipFill>
          <p:spPr>
            <a:xfrm>
              <a:off x="3795823" y="5248774"/>
              <a:ext cx="6728388" cy="877581"/>
            </a:xfrm>
            <a:prstGeom prst="rect">
              <a:avLst/>
            </a:prstGeom>
          </p:spPr>
        </p:pic>
      </p:grpSp>
      <p:pic>
        <p:nvPicPr>
          <p:cNvPr id="2" name="图片 1">
            <a:extLst>
              <a:ext uri="{FF2B5EF4-FFF2-40B4-BE49-F238E27FC236}">
                <a16:creationId xmlns:a16="http://schemas.microsoft.com/office/drawing/2014/main" id="{920777FE-9D80-5EE0-E29C-EC811D929D52}"/>
              </a:ext>
            </a:extLst>
          </p:cNvPr>
          <p:cNvPicPr>
            <a:picLocks noChangeAspect="1"/>
          </p:cNvPicPr>
          <p:nvPr/>
        </p:nvPicPr>
        <p:blipFill>
          <a:blip r:embed="rId6"/>
          <a:stretch>
            <a:fillRect/>
          </a:stretch>
        </p:blipFill>
        <p:spPr>
          <a:xfrm>
            <a:off x="0" y="0"/>
            <a:ext cx="12192000" cy="6857999"/>
          </a:xfrm>
          <a:prstGeom prst="rect">
            <a:avLst/>
          </a:prstGeom>
        </p:spPr>
      </p:pic>
      <p:pic>
        <p:nvPicPr>
          <p:cNvPr id="5" name="图片 4">
            <a:extLst>
              <a:ext uri="{FF2B5EF4-FFF2-40B4-BE49-F238E27FC236}">
                <a16:creationId xmlns:a16="http://schemas.microsoft.com/office/drawing/2014/main" id="{A9A6CAD5-579A-9723-9677-489E060F29B3}"/>
              </a:ext>
            </a:extLst>
          </p:cNvPr>
          <p:cNvPicPr>
            <a:picLocks noChangeAspect="1"/>
          </p:cNvPicPr>
          <p:nvPr/>
        </p:nvPicPr>
        <p:blipFill>
          <a:blip r:embed="rId7"/>
          <a:stretch>
            <a:fillRect/>
          </a:stretch>
        </p:blipFill>
        <p:spPr>
          <a:xfrm>
            <a:off x="2769825" y="3078171"/>
            <a:ext cx="7699915" cy="1792379"/>
          </a:xfrm>
          <a:prstGeom prst="rect">
            <a:avLst/>
          </a:prstGeom>
        </p:spPr>
      </p:pic>
    </p:spTree>
    <p:extLst>
      <p:ext uri="{BB962C8B-B14F-4D97-AF65-F5344CB8AC3E}">
        <p14:creationId xmlns:p14="http://schemas.microsoft.com/office/powerpoint/2010/main" val="374919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2">
            <a:extLst>
              <a:ext uri="{FF2B5EF4-FFF2-40B4-BE49-F238E27FC236}">
                <a16:creationId xmlns:a16="http://schemas.microsoft.com/office/drawing/2014/main" id="{02279548-EFFB-43B5-9267-7C06D8F87D0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23704" t="43086" r="1881" b="21446"/>
          <a:stretch/>
        </p:blipFill>
        <p:spPr>
          <a:xfrm flipH="1">
            <a:off x="0" y="1047044"/>
            <a:ext cx="12192000" cy="5810956"/>
          </a:xfrm>
          <a:prstGeom prst="rect">
            <a:avLst/>
          </a:prstGeom>
        </p:spPr>
      </p:pic>
      <p:sp>
        <p:nvSpPr>
          <p:cNvPr id="12" name="1">
            <a:extLst>
              <a:ext uri="{FF2B5EF4-FFF2-40B4-BE49-F238E27FC236}">
                <a16:creationId xmlns:a16="http://schemas.microsoft.com/office/drawing/2014/main" id="{64941D0B-E7BE-4DFB-960F-69380C39FFBB}"/>
              </a:ext>
            </a:extLst>
          </p:cNvPr>
          <p:cNvSpPr txBox="1"/>
          <p:nvPr/>
        </p:nvSpPr>
        <p:spPr>
          <a:xfrm>
            <a:off x="5106490" y="1027594"/>
            <a:ext cx="1292662" cy="1004442"/>
          </a:xfrm>
          <a:prstGeom prst="rect">
            <a:avLst/>
          </a:prstGeom>
          <a:noFill/>
        </p:spPr>
        <p:txBody>
          <a:bodyPr vert="eaVert" wrap="none" rtlCol="0">
            <a:spAutoFit/>
          </a:bodyPr>
          <a:lstStyle/>
          <a:p>
            <a:r>
              <a:rPr lang="zh-CN" altLang="en-US" sz="7200" b="1" dirty="0">
                <a:solidFill>
                  <a:srgbClr val="483F40"/>
                </a:solidFill>
                <a:latin typeface="字体视界-NEW魏碑体" panose="02010601030101010101" pitchFamily="2" charset="-122"/>
                <a:ea typeface="字体视界-NEW魏碑体" panose="02010601030101010101" pitchFamily="2" charset="-122"/>
                <a:sym typeface="iekie pocangqiong" panose="02000503000000000000" pitchFamily="2" charset="-122"/>
              </a:rPr>
              <a:t>贰</a:t>
            </a:r>
          </a:p>
        </p:txBody>
      </p:sp>
      <p:pic>
        <p:nvPicPr>
          <p:cNvPr id="2" name="图片 1">
            <a:extLst>
              <a:ext uri="{FF2B5EF4-FFF2-40B4-BE49-F238E27FC236}">
                <a16:creationId xmlns:a16="http://schemas.microsoft.com/office/drawing/2014/main" id="{C91D52DE-44E6-1CC2-0BF5-2EAC9A504DC7}"/>
              </a:ext>
            </a:extLst>
          </p:cNvPr>
          <p:cNvPicPr>
            <a:picLocks noChangeAspect="1"/>
          </p:cNvPicPr>
          <p:nvPr/>
        </p:nvPicPr>
        <p:blipFill>
          <a:blip r:embed="rId5"/>
          <a:stretch>
            <a:fillRect/>
          </a:stretch>
        </p:blipFill>
        <p:spPr>
          <a:xfrm>
            <a:off x="5106490" y="2124939"/>
            <a:ext cx="554784" cy="3176291"/>
          </a:xfrm>
          <a:prstGeom prst="rect">
            <a:avLst/>
          </a:prstGeom>
        </p:spPr>
      </p:pic>
    </p:spTree>
    <p:extLst>
      <p:ext uri="{BB962C8B-B14F-4D97-AF65-F5344CB8AC3E}">
        <p14:creationId xmlns:p14="http://schemas.microsoft.com/office/powerpoint/2010/main" val="1029008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3376</Words>
  <Application>Microsoft Office PowerPoint</Application>
  <PresentationFormat>宽屏</PresentationFormat>
  <Paragraphs>191</Paragraphs>
  <Slides>40</Slides>
  <Notes>39</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iekie pocangqiong</vt:lpstr>
      <vt:lpstr>等线</vt:lpstr>
      <vt:lpstr>等线 Light</vt:lpstr>
      <vt:lpstr>华文新魏</vt:lpstr>
      <vt:lpstr>华文行楷</vt:lpstr>
      <vt:lpstr>楷体</vt:lpstr>
      <vt:lpstr>字体视界-NEW魏碑体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贾 怀宇</cp:lastModifiedBy>
  <cp:revision>27</cp:revision>
  <dcterms:created xsi:type="dcterms:W3CDTF">2019-05-30T07:48:11Z</dcterms:created>
  <dcterms:modified xsi:type="dcterms:W3CDTF">2023-05-18T03:38:50Z</dcterms:modified>
</cp:coreProperties>
</file>